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61" r:id="rId5"/>
  </p:sldMasterIdLst>
  <p:notesMasterIdLst>
    <p:notesMasterId r:id="rId79"/>
  </p:notesMasterIdLst>
  <p:handoutMasterIdLst>
    <p:handoutMasterId r:id="rId80"/>
  </p:handoutMasterIdLst>
  <p:sldIdLst>
    <p:sldId id="516" r:id="rId6"/>
    <p:sldId id="501" r:id="rId7"/>
    <p:sldId id="491" r:id="rId8"/>
    <p:sldId id="543" r:id="rId9"/>
    <p:sldId id="544" r:id="rId10"/>
    <p:sldId id="518" r:id="rId11"/>
    <p:sldId id="545" r:id="rId12"/>
    <p:sldId id="546" r:id="rId13"/>
    <p:sldId id="547" r:id="rId14"/>
    <p:sldId id="550" r:id="rId15"/>
    <p:sldId id="549" r:id="rId16"/>
    <p:sldId id="551" r:id="rId17"/>
    <p:sldId id="548" r:id="rId18"/>
    <p:sldId id="552" r:id="rId19"/>
    <p:sldId id="553" r:id="rId20"/>
    <p:sldId id="554" r:id="rId21"/>
    <p:sldId id="555" r:id="rId22"/>
    <p:sldId id="557" r:id="rId23"/>
    <p:sldId id="556" r:id="rId24"/>
    <p:sldId id="558" r:id="rId25"/>
    <p:sldId id="559" r:id="rId26"/>
    <p:sldId id="561" r:id="rId27"/>
    <p:sldId id="562" r:id="rId28"/>
    <p:sldId id="560" r:id="rId29"/>
    <p:sldId id="563" r:id="rId30"/>
    <p:sldId id="564" r:id="rId31"/>
    <p:sldId id="565" r:id="rId32"/>
    <p:sldId id="566" r:id="rId33"/>
    <p:sldId id="567" r:id="rId34"/>
    <p:sldId id="542" r:id="rId35"/>
    <p:sldId id="568" r:id="rId36"/>
    <p:sldId id="569" r:id="rId37"/>
    <p:sldId id="519" r:id="rId38"/>
    <p:sldId id="570" r:id="rId39"/>
    <p:sldId id="521" r:id="rId40"/>
    <p:sldId id="523" r:id="rId41"/>
    <p:sldId id="520" r:id="rId42"/>
    <p:sldId id="522" r:id="rId43"/>
    <p:sldId id="524" r:id="rId44"/>
    <p:sldId id="571" r:id="rId45"/>
    <p:sldId id="525" r:id="rId46"/>
    <p:sldId id="526" r:id="rId47"/>
    <p:sldId id="527" r:id="rId48"/>
    <p:sldId id="528" r:id="rId49"/>
    <p:sldId id="529" r:id="rId50"/>
    <p:sldId id="530" r:id="rId51"/>
    <p:sldId id="531" r:id="rId52"/>
    <p:sldId id="532" r:id="rId53"/>
    <p:sldId id="533" r:id="rId54"/>
    <p:sldId id="534" r:id="rId55"/>
    <p:sldId id="535" r:id="rId56"/>
    <p:sldId id="536" r:id="rId57"/>
    <p:sldId id="537" r:id="rId58"/>
    <p:sldId id="538" r:id="rId59"/>
    <p:sldId id="539" r:id="rId60"/>
    <p:sldId id="540" r:id="rId61"/>
    <p:sldId id="541" r:id="rId62"/>
    <p:sldId id="572" r:id="rId63"/>
    <p:sldId id="573" r:id="rId64"/>
    <p:sldId id="586" r:id="rId65"/>
    <p:sldId id="576" r:id="rId66"/>
    <p:sldId id="574" r:id="rId67"/>
    <p:sldId id="575" r:id="rId68"/>
    <p:sldId id="577" r:id="rId69"/>
    <p:sldId id="578" r:id="rId70"/>
    <p:sldId id="580" r:id="rId71"/>
    <p:sldId id="581" r:id="rId72"/>
    <p:sldId id="582" r:id="rId73"/>
    <p:sldId id="583" r:id="rId74"/>
    <p:sldId id="584" r:id="rId75"/>
    <p:sldId id="579" r:id="rId76"/>
    <p:sldId id="585" r:id="rId77"/>
    <p:sldId id="459" r:id="rId78"/>
  </p:sldIdLst>
  <p:sldSz cx="9144000" cy="6858000" type="screen4x3"/>
  <p:notesSz cx="6888163" cy="96234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5pPr>
    <a:lvl6pPr marL="2286000" algn="l" defTabSz="457200" rtl="0" eaLnBrk="1" latinLnBrk="0" hangingPunct="1"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6pPr>
    <a:lvl7pPr marL="2743200" algn="l" defTabSz="457200" rtl="0" eaLnBrk="1" latinLnBrk="0" hangingPunct="1"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7pPr>
    <a:lvl8pPr marL="3200400" algn="l" defTabSz="457200" rtl="0" eaLnBrk="1" latinLnBrk="0" hangingPunct="1"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8pPr>
    <a:lvl9pPr marL="3657600" algn="l" defTabSz="457200" rtl="0" eaLnBrk="1" latinLnBrk="0" hangingPunct="1">
      <a:defRPr sz="2200" b="1" kern="1200">
        <a:solidFill>
          <a:schemeClr val="tx1"/>
        </a:solidFill>
        <a:latin typeface="Tahoma" charset="0"/>
        <a:ea typeface="MS PGothic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EAEAEA"/>
    <a:srgbClr val="A36F5D"/>
    <a:srgbClr val="003366"/>
    <a:srgbClr val="F8F8F8"/>
    <a:srgbClr val="5F5F5F"/>
    <a:srgbClr val="B2B2B2"/>
    <a:srgbClr val="A800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17" autoAdjust="0"/>
    <p:restoredTop sz="86336" autoAdjust="0"/>
  </p:normalViewPr>
  <p:slideViewPr>
    <p:cSldViewPr>
      <p:cViewPr varScale="1">
        <p:scale>
          <a:sx n="91" d="100"/>
          <a:sy n="91" d="100"/>
        </p:scale>
        <p:origin x="132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360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6.xml"/><Relationship Id="rId82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03663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03663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charset="0"/>
                <a:cs typeface="MS PGothic" charset="0"/>
              </a:defRPr>
            </a:lvl1pPr>
          </a:lstStyle>
          <a:p>
            <a:fld id="{1F25CC0F-C6C5-F54A-B594-6A424CB9F1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378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3663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38225" y="722313"/>
            <a:ext cx="4811713" cy="3608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570413"/>
            <a:ext cx="5053013" cy="433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 b="0">
                <a:latin typeface="Times New Roman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3663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charset="0"/>
                <a:cs typeface="MS PGothic" charset="0"/>
              </a:defRPr>
            </a:lvl1pPr>
          </a:lstStyle>
          <a:p>
            <a:fld id="{17D15620-AC43-9845-8CA2-C88CF00DA7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416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charset="0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charset="0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charset="0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charset="0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charset="0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D15620-AC43-9845-8CA2-C88CF00DA762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/>
          <a:lstStyle>
            <a:lvl1pPr marL="0" indent="0" algn="ctr">
              <a:buNone/>
              <a:defRPr b="1" i="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038524"/>
      </p:ext>
    </p:extLst>
  </p:cSld>
  <p:clrMapOvr>
    <a:masterClrMapping/>
  </p:clrMapOvr>
  <p:transition spd="slow">
    <p:zoom dir="in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BC1582-7E17-658E-1CCE-BA188F65D0D3}"/>
              </a:ext>
            </a:extLst>
          </p:cNvPr>
          <p:cNvCxnSpPr/>
          <p:nvPr userDrawn="1"/>
        </p:nvCxnSpPr>
        <p:spPr bwMode="auto">
          <a:xfrm>
            <a:off x="1625593" y="1268760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9DB9B9D-C887-E36B-C4AE-E67A20B1AE10}"/>
              </a:ext>
            </a:extLst>
          </p:cNvPr>
          <p:cNvSpPr txBox="1"/>
          <p:nvPr userDrawn="1"/>
        </p:nvSpPr>
        <p:spPr>
          <a:xfrm>
            <a:off x="8172400" y="6309320"/>
            <a:ext cx="576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608B259-4EAF-4078-B9AB-1627AE8B9214}" type="slidenum">
              <a:rPr lang="en-GB" sz="1600" smtClean="0"/>
              <a:t>‹#›</a:t>
            </a:fld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622430179"/>
      </p:ext>
    </p:extLst>
  </p:cSld>
  <p:clrMapOvr>
    <a:masterClrMapping/>
  </p:clrMapOvr>
  <p:transition spd="slow">
    <p:zoom dir="in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894B93D-EBC4-3F18-275B-37B30D2EE26E}"/>
              </a:ext>
            </a:extLst>
          </p:cNvPr>
          <p:cNvCxnSpPr/>
          <p:nvPr userDrawn="1"/>
        </p:nvCxnSpPr>
        <p:spPr bwMode="auto">
          <a:xfrm>
            <a:off x="1600200" y="1268760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4CC4484E-6B92-B3C3-0AE1-707B617B26D8}"/>
              </a:ext>
            </a:extLst>
          </p:cNvPr>
          <p:cNvSpPr txBox="1">
            <a:spLocks/>
          </p:cNvSpPr>
          <p:nvPr userDrawn="1"/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5pPr>
            <a:lvl6pPr marL="22860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6pPr>
            <a:lvl7pPr marL="27432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7pPr>
            <a:lvl8pPr marL="32004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8pPr>
            <a:lvl9pPr marL="36576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9pPr>
          </a:lstStyle>
          <a:p>
            <a:fld id="{00ADBB8C-D81D-4FDC-9E19-56F5754AD328}" type="slidenum">
              <a:rPr lang="en-GB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900004"/>
      </p:ext>
    </p:extLst>
  </p:cSld>
  <p:clrMapOvr>
    <a:masterClrMapping/>
  </p:clrMapOvr>
  <p:transition spd="slow">
    <p:zoom dir="in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wrap="square" anchor="t"/>
          <a:lstStyle>
            <a:lvl1pPr algn="l">
              <a:defRPr sz="4000" b="1" cap="none">
                <a:effectLst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7702741"/>
      </p:ext>
    </p:extLst>
  </p:cSld>
  <p:clrMapOvr>
    <a:masterClrMapping/>
  </p:clrMapOvr>
  <p:transition spd="slow">
    <p:zoom dir="in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981200"/>
            <a:ext cx="34290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981200"/>
            <a:ext cx="34290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7E8333-C829-F84B-3B99-1846717D59B3}"/>
              </a:ext>
            </a:extLst>
          </p:cNvPr>
          <p:cNvCxnSpPr/>
          <p:nvPr userDrawn="1"/>
        </p:nvCxnSpPr>
        <p:spPr bwMode="auto">
          <a:xfrm>
            <a:off x="1600200" y="1196752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028536"/>
      </p:ext>
    </p:extLst>
  </p:cSld>
  <p:clrMapOvr>
    <a:masterClrMapping/>
  </p:clrMapOvr>
  <p:transition spd="slow">
    <p:zoom dir="in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79512" y="6309320"/>
            <a:ext cx="4392488" cy="365125"/>
          </a:xfrm>
        </p:spPr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CF3D2D-3013-31D8-1A1A-AC5A95C17DAF}"/>
              </a:ext>
            </a:extLst>
          </p:cNvPr>
          <p:cNvCxnSpPr/>
          <p:nvPr userDrawn="1"/>
        </p:nvCxnSpPr>
        <p:spPr bwMode="auto">
          <a:xfrm>
            <a:off x="1600200" y="1177888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538539"/>
      </p:ext>
    </p:extLst>
  </p:cSld>
  <p:clrMapOvr>
    <a:masterClrMapping/>
  </p:clrMapOvr>
  <p:transition spd="slow">
    <p:zoom dir="in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bg>
      <p:bgPr>
        <a:solidFill>
          <a:srgbClr val="2333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4263" y="1981200"/>
            <a:ext cx="301307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3600">
                <a:solidFill>
                  <a:srgbClr val="FBFCFF"/>
                </a:solidFill>
                <a:latin typeface="Calibri" charset="0"/>
                <a:ea typeface="Arial Unicode MS" charset="0"/>
              </a:rPr>
              <a:t>Introduction to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139CB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0263" y="2590800"/>
            <a:ext cx="5646737" cy="83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800" b="1">
                <a:solidFill>
                  <a:srgbClr val="139CB7"/>
                </a:solidFill>
                <a:latin typeface="Calibri" charset="0"/>
                <a:ea typeface="Arial Unicode MS" charset="0"/>
              </a:rPr>
              <a:t>Information Retrieval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2200"/>
          </a:xfrm>
        </p:spPr>
        <p:txBody>
          <a:bodyPr/>
          <a:lstStyle>
            <a:lvl1pPr marL="0" indent="0" algn="ctr">
              <a:buNone/>
              <a:defRPr>
                <a:solidFill>
                  <a:srgbClr val="43708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r>
              <a:rPr lang="en-US"/>
              <a:t>CIS041-3 Advanced Information Technology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fld id="{35FB3C54-3D1D-C348-A420-03894B8BD6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21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CIS041-3 Advanced Information Technology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ACF392-58D8-1B4E-B943-6008264DDE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5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556792"/>
            <a:ext cx="8215064" cy="46805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179512" y="6309320"/>
            <a:ext cx="2952328" cy="365125"/>
          </a:xfrm>
        </p:spPr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BC1582-7E17-658E-1CCE-BA188F65D0D3}"/>
              </a:ext>
            </a:extLst>
          </p:cNvPr>
          <p:cNvCxnSpPr/>
          <p:nvPr userDrawn="1"/>
        </p:nvCxnSpPr>
        <p:spPr bwMode="auto">
          <a:xfrm>
            <a:off x="1625593" y="1268760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9DB9B9D-C887-E36B-C4AE-E67A20B1AE10}"/>
              </a:ext>
            </a:extLst>
          </p:cNvPr>
          <p:cNvSpPr txBox="1"/>
          <p:nvPr userDrawn="1"/>
        </p:nvSpPr>
        <p:spPr>
          <a:xfrm>
            <a:off x="8172400" y="6309320"/>
            <a:ext cx="576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608B259-4EAF-4078-B9AB-1627AE8B9214}" type="slidenum">
              <a:rPr lang="en-GB" sz="1600" smtClean="0"/>
              <a:t>‹#›</a:t>
            </a:fld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8553154"/>
      </p:ext>
    </p:extLst>
  </p:cSld>
  <p:clrMapOvr>
    <a:masterClrMapping/>
  </p:clrMapOvr>
  <p:transition spd="slow">
    <p:zoom dir="in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894B93D-EBC4-3F18-275B-37B30D2EE26E}"/>
              </a:ext>
            </a:extLst>
          </p:cNvPr>
          <p:cNvCxnSpPr/>
          <p:nvPr userDrawn="1"/>
        </p:nvCxnSpPr>
        <p:spPr bwMode="auto">
          <a:xfrm>
            <a:off x="1600200" y="1268760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4CC4484E-6B92-B3C3-0AE1-707B617B26D8}"/>
              </a:ext>
            </a:extLst>
          </p:cNvPr>
          <p:cNvSpPr txBox="1">
            <a:spLocks/>
          </p:cNvSpPr>
          <p:nvPr userDrawn="1"/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5pPr>
            <a:lvl6pPr marL="22860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6pPr>
            <a:lvl7pPr marL="27432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7pPr>
            <a:lvl8pPr marL="32004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8pPr>
            <a:lvl9pPr marL="3657600" algn="l" defTabSz="457200" rtl="0" eaLnBrk="1" latinLnBrk="0" hangingPunct="1">
              <a:defRPr sz="2200" b="1" kern="1200">
                <a:solidFill>
                  <a:schemeClr val="tx1"/>
                </a:solidFill>
                <a:latin typeface="Tahoma" charset="0"/>
                <a:ea typeface="MS PGothic" charset="0"/>
                <a:cs typeface="Arial" charset="0"/>
              </a:defRPr>
            </a:lvl9pPr>
          </a:lstStyle>
          <a:p>
            <a:fld id="{00ADBB8C-D81D-4FDC-9E19-56F5754AD328}" type="slidenum">
              <a:rPr lang="en-GB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99362"/>
      </p:ext>
    </p:extLst>
  </p:cSld>
  <p:clrMapOvr>
    <a:masterClrMapping/>
  </p:clrMapOvr>
  <p:transition spd="slow">
    <p:zoom dir="in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wrap="square" anchor="t"/>
          <a:lstStyle>
            <a:lvl1pPr algn="l">
              <a:defRPr sz="4000" b="1" cap="none">
                <a:effectLst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2392398"/>
      </p:ext>
    </p:extLst>
  </p:cSld>
  <p:clrMapOvr>
    <a:masterClrMapping/>
  </p:clrMapOvr>
  <p:transition spd="slow">
    <p:zoom dir="in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981200"/>
            <a:ext cx="34290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981200"/>
            <a:ext cx="34290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7E8333-C829-F84B-3B99-1846717D59B3}"/>
              </a:ext>
            </a:extLst>
          </p:cNvPr>
          <p:cNvCxnSpPr/>
          <p:nvPr userDrawn="1"/>
        </p:nvCxnSpPr>
        <p:spPr bwMode="auto">
          <a:xfrm>
            <a:off x="1600200" y="1196752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002041"/>
      </p:ext>
    </p:extLst>
  </p:cSld>
  <p:clrMapOvr>
    <a:masterClrMapping/>
  </p:clrMapOvr>
  <p:transition spd="slow">
    <p:zoom dir="in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79512" y="6309320"/>
            <a:ext cx="4392488" cy="365125"/>
          </a:xfrm>
        </p:spPr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CF3D2D-3013-31D8-1A1A-AC5A95C17DAF}"/>
              </a:ext>
            </a:extLst>
          </p:cNvPr>
          <p:cNvCxnSpPr/>
          <p:nvPr userDrawn="1"/>
        </p:nvCxnSpPr>
        <p:spPr bwMode="auto">
          <a:xfrm>
            <a:off x="1600200" y="1177888"/>
            <a:ext cx="701040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743"/>
      </p:ext>
    </p:extLst>
  </p:cSld>
  <p:clrMapOvr>
    <a:masterClrMapping/>
  </p:clrMapOvr>
  <p:transition spd="slow">
    <p:zoom dir="in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bg>
      <p:bgPr>
        <a:solidFill>
          <a:srgbClr val="2333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4263" y="1981200"/>
            <a:ext cx="301307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3600">
                <a:solidFill>
                  <a:srgbClr val="FBFCFF"/>
                </a:solidFill>
                <a:latin typeface="Calibri" charset="0"/>
                <a:ea typeface="Arial Unicode MS" charset="0"/>
              </a:rPr>
              <a:t>Introduction to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139CB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0263" y="2590800"/>
            <a:ext cx="5646737" cy="83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800" b="1">
                <a:solidFill>
                  <a:srgbClr val="139CB7"/>
                </a:solidFill>
                <a:latin typeface="Calibri" charset="0"/>
                <a:ea typeface="Arial Unicode MS" charset="0"/>
              </a:rPr>
              <a:t>Information Retrieval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2200"/>
          </a:xfrm>
        </p:spPr>
        <p:txBody>
          <a:bodyPr/>
          <a:lstStyle>
            <a:lvl1pPr marL="0" indent="0" algn="ctr">
              <a:buNone/>
              <a:defRPr>
                <a:solidFill>
                  <a:srgbClr val="43708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r>
              <a:rPr lang="en-US"/>
              <a:t>CIS041-3 Advanced Information Technology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fld id="{35FB3C54-3D1D-C348-A420-03894B8BD6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76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CIS041-3 Advanced Information Technology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ACF392-58D8-1B4E-B943-6008264DDE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0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/>
          <a:lstStyle>
            <a:lvl1pPr marL="0" indent="0" algn="ctr">
              <a:buNone/>
              <a:defRPr b="1" i="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277300"/>
      </p:ext>
    </p:extLst>
  </p:cSld>
  <p:clrMapOvr>
    <a:masterClrMapping/>
  </p:clrMapOvr>
  <p:transition spd="slow">
    <p:zoom dir="in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0200" y="1556792"/>
            <a:ext cx="70104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195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373856"/>
            <a:ext cx="7010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46" name="Text Box 22"/>
          <p:cNvSpPr txBox="1">
            <a:spLocks noChangeArrowheads="1"/>
          </p:cNvSpPr>
          <p:nvPr userDrawn="1"/>
        </p:nvSpPr>
        <p:spPr bwMode="auto">
          <a:xfrm>
            <a:off x="2879725" y="5772150"/>
            <a:ext cx="184150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endParaRPr lang="en-US" b="0">
              <a:ea typeface="ＭＳ Ｐゴシック" charset="-128"/>
              <a:cs typeface="+mn-cs"/>
            </a:endParaRPr>
          </a:p>
        </p:txBody>
      </p:sp>
      <p:pic>
        <p:nvPicPr>
          <p:cNvPr id="8199" name="Picture 28" descr="Beds_Logo_small.gif                                            000002DDnbessis                        C0D0C79C: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43038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9512" y="6309320"/>
            <a:ext cx="4392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B2B2B2"/>
                </a:solidFill>
                <a:latin typeface="+mn-lt"/>
              </a:defRPr>
            </a:lvl1pPr>
          </a:lstStyle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2" name="Date Placeholder 6">
            <a:extLst>
              <a:ext uri="{FF2B5EF4-FFF2-40B4-BE49-F238E27FC236}">
                <a16:creationId xmlns:a16="http://schemas.microsoft.com/office/drawing/2014/main" id="{CD8E5340-BE14-44E5-DB64-05DBA69C3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4" r:id="rId6"/>
    <p:sldLayoutId id="2147483659" r:id="rId7"/>
    <p:sldLayoutId id="2147483660" r:id="rId8"/>
  </p:sldLayoutIdLst>
  <p:transition spd="slow">
    <p:zoom dir="in"/>
  </p:transition>
  <p:hf sldNum="0"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MS PGothic" charset="0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9pPr>
    </p:titleStyle>
    <p:bodyStyle>
      <a:lvl1pPr marL="385763" indent="-385763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2800" b="0" i="0">
          <a:solidFill>
            <a:srgbClr val="003366"/>
          </a:solidFill>
          <a:latin typeface="+mn-lt"/>
          <a:ea typeface="MS PGothic" charset="0"/>
          <a:cs typeface="MS PGothic" charset="0"/>
        </a:defRPr>
      </a:lvl1pPr>
      <a:lvl2pPr marL="1146175" indent="-473075" algn="l" rtl="0" eaLnBrk="0" fontAlgn="base" hangingPunct="0">
        <a:spcBef>
          <a:spcPct val="20000"/>
        </a:spcBef>
        <a:spcAft>
          <a:spcPct val="0"/>
        </a:spcAft>
        <a:buClr>
          <a:srgbClr val="A80000"/>
        </a:buClr>
        <a:buSzPct val="80000"/>
        <a:buFont typeface="Arial"/>
        <a:buChar char="•"/>
        <a:defRPr sz="2400" b="0" i="0">
          <a:solidFill>
            <a:srgbClr val="003366"/>
          </a:solidFill>
          <a:latin typeface="+mn-lt"/>
          <a:ea typeface="MS PGothic" charset="0"/>
          <a:cs typeface="MS PGothic" charset="0"/>
        </a:defRPr>
      </a:lvl2pPr>
      <a:lvl3pPr marL="2327275" indent="-342900" algn="l" rtl="0" eaLnBrk="0" fontAlgn="base" hangingPunct="0">
        <a:spcBef>
          <a:spcPct val="20000"/>
        </a:spcBef>
        <a:spcAft>
          <a:spcPct val="0"/>
        </a:spcAft>
        <a:buSzPct val="60000"/>
        <a:buFont typeface="Arial"/>
        <a:buChar char="•"/>
        <a:defRPr sz="2000">
          <a:solidFill>
            <a:schemeClr val="tx1"/>
          </a:solidFill>
          <a:latin typeface="+mn-lt"/>
          <a:ea typeface="MS PGothic" charset="0"/>
          <a:cs typeface="MS PGothic" charset="0"/>
        </a:defRPr>
      </a:lvl3pPr>
      <a:lvl4pPr marL="2632075" indent="-228600" algn="l" rtl="0" eaLnBrk="0" fontAlgn="base" hangingPunct="0">
        <a:spcBef>
          <a:spcPct val="20000"/>
        </a:spcBef>
        <a:spcAft>
          <a:spcPct val="0"/>
        </a:spcAft>
        <a:buSzPct val="50000"/>
        <a:buFontTx/>
        <a:buChar char="–"/>
        <a:defRPr sz="1800" b="0" i="0" baseline="0">
          <a:solidFill>
            <a:schemeClr val="tx1"/>
          </a:solidFill>
          <a:latin typeface="+mn-lt"/>
          <a:ea typeface="MS PGothic" charset="0"/>
          <a:cs typeface="MS PGothic" charset="0"/>
        </a:defRPr>
      </a:lvl4pPr>
      <a:lvl5pPr marL="3051175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 b="0" i="0">
          <a:solidFill>
            <a:schemeClr val="tx1"/>
          </a:solidFill>
          <a:latin typeface="+mn-lt"/>
          <a:ea typeface="MS PGothic" charset="0"/>
          <a:cs typeface="MS PGothic" charset="0"/>
        </a:defRPr>
      </a:lvl5pPr>
      <a:lvl6pPr marL="35083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6pPr>
      <a:lvl7pPr marL="39655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7pPr>
      <a:lvl8pPr marL="44227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8pPr>
      <a:lvl9pPr marL="48799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0200" y="1556792"/>
            <a:ext cx="70104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195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373856"/>
            <a:ext cx="7010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46" name="Text Box 22"/>
          <p:cNvSpPr txBox="1">
            <a:spLocks noChangeArrowheads="1"/>
          </p:cNvSpPr>
          <p:nvPr userDrawn="1"/>
        </p:nvSpPr>
        <p:spPr bwMode="auto">
          <a:xfrm>
            <a:off x="2879725" y="5772150"/>
            <a:ext cx="184150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endParaRPr lang="en-US" b="0">
              <a:ea typeface="ＭＳ Ｐゴシック" charset="-128"/>
              <a:cs typeface="+mn-cs"/>
            </a:endParaRPr>
          </a:p>
        </p:txBody>
      </p:sp>
      <p:pic>
        <p:nvPicPr>
          <p:cNvPr id="8199" name="Picture 28" descr="Beds_Logo_small.gif                                            000002DDnbessis                        C0D0C79C: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43038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9512" y="6309320"/>
            <a:ext cx="4392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B2B2B2"/>
                </a:solidFill>
                <a:latin typeface="+mn-lt"/>
              </a:defRPr>
            </a:lvl1pPr>
          </a:lstStyle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2" name="Date Placeholder 6">
            <a:extLst>
              <a:ext uri="{FF2B5EF4-FFF2-40B4-BE49-F238E27FC236}">
                <a16:creationId xmlns:a16="http://schemas.microsoft.com/office/drawing/2014/main" id="{CD8E5340-BE14-44E5-DB64-05DBA69C3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6416" y="6309320"/>
            <a:ext cx="69344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89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transition spd="slow">
    <p:zoom dir="in"/>
  </p:transition>
  <p:hf sldNum="0"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MS PGothic" charset="0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  <a:ea typeface="MS PGothic" charset="0"/>
          <a:cs typeface="MS PGothic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charset="0"/>
        </a:defRPr>
      </a:lvl9pPr>
    </p:titleStyle>
    <p:bodyStyle>
      <a:lvl1pPr marL="385763" indent="-385763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2800" b="0" i="0">
          <a:solidFill>
            <a:srgbClr val="003366"/>
          </a:solidFill>
          <a:latin typeface="+mn-lt"/>
          <a:ea typeface="MS PGothic" charset="0"/>
          <a:cs typeface="MS PGothic" charset="0"/>
        </a:defRPr>
      </a:lvl1pPr>
      <a:lvl2pPr marL="1146175" indent="-473075" algn="l" rtl="0" eaLnBrk="0" fontAlgn="base" hangingPunct="0">
        <a:spcBef>
          <a:spcPct val="20000"/>
        </a:spcBef>
        <a:spcAft>
          <a:spcPct val="0"/>
        </a:spcAft>
        <a:buClr>
          <a:srgbClr val="A80000"/>
        </a:buClr>
        <a:buSzPct val="80000"/>
        <a:buFont typeface="Arial"/>
        <a:buChar char="•"/>
        <a:defRPr sz="2400" b="0" i="0">
          <a:solidFill>
            <a:srgbClr val="003366"/>
          </a:solidFill>
          <a:latin typeface="+mn-lt"/>
          <a:ea typeface="MS PGothic" charset="0"/>
          <a:cs typeface="MS PGothic" charset="0"/>
        </a:defRPr>
      </a:lvl2pPr>
      <a:lvl3pPr marL="2327275" indent="-342900" algn="l" rtl="0" eaLnBrk="0" fontAlgn="base" hangingPunct="0">
        <a:spcBef>
          <a:spcPct val="20000"/>
        </a:spcBef>
        <a:spcAft>
          <a:spcPct val="0"/>
        </a:spcAft>
        <a:buSzPct val="60000"/>
        <a:buFont typeface="Arial"/>
        <a:buChar char="•"/>
        <a:defRPr sz="2000">
          <a:solidFill>
            <a:schemeClr val="tx1"/>
          </a:solidFill>
          <a:latin typeface="+mn-lt"/>
          <a:ea typeface="MS PGothic" charset="0"/>
          <a:cs typeface="MS PGothic" charset="0"/>
        </a:defRPr>
      </a:lvl3pPr>
      <a:lvl4pPr marL="2632075" indent="-228600" algn="l" rtl="0" eaLnBrk="0" fontAlgn="base" hangingPunct="0">
        <a:spcBef>
          <a:spcPct val="20000"/>
        </a:spcBef>
        <a:spcAft>
          <a:spcPct val="0"/>
        </a:spcAft>
        <a:buSzPct val="50000"/>
        <a:buFontTx/>
        <a:buChar char="–"/>
        <a:defRPr sz="1800" b="0" i="0" baseline="0">
          <a:solidFill>
            <a:schemeClr val="tx1"/>
          </a:solidFill>
          <a:latin typeface="+mn-lt"/>
          <a:ea typeface="MS PGothic" charset="0"/>
          <a:cs typeface="MS PGothic" charset="0"/>
        </a:defRPr>
      </a:lvl4pPr>
      <a:lvl5pPr marL="3051175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 b="0" i="0">
          <a:solidFill>
            <a:schemeClr val="tx1"/>
          </a:solidFill>
          <a:latin typeface="+mn-lt"/>
          <a:ea typeface="MS PGothic" charset="0"/>
          <a:cs typeface="MS PGothic" charset="0"/>
        </a:defRPr>
      </a:lvl5pPr>
      <a:lvl6pPr marL="35083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6pPr>
      <a:lvl7pPr marL="39655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7pPr>
      <a:lvl8pPr marL="44227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8pPr>
      <a:lvl9pPr marL="48799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G Times" pitchFamily="18" charset="0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google/" TargetMode="External"/><Relationship Id="rId2" Type="http://schemas.openxmlformats.org/officeDocument/2006/relationships/hyperlink" Target="http://goo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meonLcN7LD4" TargetMode="Externa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wand.com/en/Michael_Moore" TargetMode="External"/><Relationship Id="rId2" Type="http://schemas.openxmlformats.org/officeDocument/2006/relationships/hyperlink" Target="https://www.wikiwand.com/en/George_W._Bush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ikiwand.com/en/Search_engine" TargetMode="External"/><Relationship Id="rId4" Type="http://schemas.openxmlformats.org/officeDocument/2006/relationships/hyperlink" Target="https://www.wikiwand.com/en/Search_engine_optimization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kSmQbVxqOJc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8.wdp"/><Relationship Id="rId4" Type="http://schemas.openxmlformats.org/officeDocument/2006/relationships/image" Target="../media/image42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5.wdp"/><Relationship Id="rId4" Type="http://schemas.openxmlformats.org/officeDocument/2006/relationships/image" Target="../media/image4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2">
            <a:extLst>
              <a:ext uri="{FF2B5EF4-FFF2-40B4-BE49-F238E27FC236}">
                <a16:creationId xmlns:a16="http://schemas.microsoft.com/office/drawing/2014/main" id="{5CC6E7A5-68E1-4C20-995B-711BA381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664" y="4077072"/>
            <a:ext cx="6400800" cy="210680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Gangmin Li</a:t>
            </a:r>
          </a:p>
          <a:p>
            <a:r>
              <a:rPr lang="en-US" dirty="0"/>
              <a:t>(Office hours: 13:00-17:00 every Friday)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F7CE0-300F-D558-7E8B-9BE7A2C6A0EA}"/>
              </a:ext>
            </a:extLst>
          </p:cNvPr>
          <p:cNvSpPr txBox="1"/>
          <p:nvPr/>
        </p:nvSpPr>
        <p:spPr>
          <a:xfrm>
            <a:off x="1617440" y="980728"/>
            <a:ext cx="648072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ahoma" charset="0"/>
                <a:ea typeface="MS PGothic" charset="0"/>
                <a:cs typeface="Arial" charset="0"/>
              </a:rPr>
              <a:t>CIS041-3</a:t>
            </a:r>
            <a:r>
              <a:rPr kumimoji="0" lang="en-GB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MS PGothic" charset="0"/>
                <a:cs typeface="Arial" charset="0"/>
              </a:rPr>
              <a:t> </a:t>
            </a:r>
            <a:r>
              <a:rPr kumimoji="0" lang="en-GB" sz="2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ahoma" charset="0"/>
                <a:ea typeface="MS PGothic" charset="0"/>
                <a:cs typeface="Arial" charset="0"/>
              </a:rPr>
              <a:t>Advanced Information Technology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F55D318-ECD4-38DB-E6FC-2AB6EB9A600F}"/>
              </a:ext>
            </a:extLst>
          </p:cNvPr>
          <p:cNvSpPr txBox="1">
            <a:spLocks/>
          </p:cNvSpPr>
          <p:nvPr/>
        </p:nvSpPr>
        <p:spPr bwMode="auto">
          <a:xfrm>
            <a:off x="755576" y="1844824"/>
            <a:ext cx="7772400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tx2"/>
                </a:solidFill>
                <a:latin typeface="+mj-lt"/>
                <a:ea typeface="MS PGothic" charset="0"/>
                <a:cs typeface="MS PGothic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  <a:ea typeface="MS PGothic" charset="0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  <a:ea typeface="MS PGothic" charset="0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  <a:ea typeface="MS PGothic" charset="0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  <a:ea typeface="MS PGothic" charset="0"/>
                <a:cs typeface="MS PGothic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Times New Roman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MS PGothic" charset="0"/>
              </a:rPr>
              <a:t>Web Information Retrieval 1 -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  <a:latin typeface="Cambria"/>
              </a:rPr>
              <a:t>Web search and PageRank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523725"/>
      </p:ext>
    </p:extLst>
  </p:cSld>
  <p:clrMapOvr>
    <a:masterClrMapping/>
  </p:clrMapOvr>
  <p:transition spd="slow">
    <p:zoom dir="in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6126-A46B-FBC2-3628-19049054D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Browsing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B3102-298E-225B-5190-F9F92FD1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Document search is done by </a:t>
            </a:r>
            <a:r>
              <a:rPr lang="en-GB" dirty="0">
                <a:solidFill>
                  <a:srgbClr val="C00000"/>
                </a:solidFill>
              </a:rPr>
              <a:t>navigating</a:t>
            </a:r>
            <a:r>
              <a:rPr lang="en-GB" dirty="0"/>
              <a:t> to interesting relevant </a:t>
            </a:r>
            <a:r>
              <a:rPr lang="en-GB" dirty="0">
                <a:solidFill>
                  <a:srgbClr val="00B050"/>
                </a:solidFill>
              </a:rPr>
              <a:t>categories</a:t>
            </a:r>
          </a:p>
          <a:p>
            <a:r>
              <a:rPr lang="en-GB" dirty="0"/>
              <a:t>Catalogues (like Yahoo! and DMOZ and many others) are often </a:t>
            </a:r>
            <a:r>
              <a:rPr lang="en-GB" b="1" dirty="0">
                <a:solidFill>
                  <a:srgbClr val="FF0000"/>
                </a:solidFill>
              </a:rPr>
              <a:t>a hierarchical category scheme </a:t>
            </a:r>
            <a:r>
              <a:rPr lang="en-GB" dirty="0"/>
              <a:t>(next slide)</a:t>
            </a:r>
          </a:p>
          <a:p>
            <a:r>
              <a:rPr lang="en-GB" dirty="0"/>
              <a:t>Each Web document in this catalogue is assigned to one or more categories, which gives useful hints about the document topic </a:t>
            </a:r>
          </a:p>
          <a:p>
            <a:r>
              <a:rPr lang="en-GB" dirty="0"/>
              <a:t>Topic gets more specific the deeper we get 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4F853-A70E-7EFE-9A83-D882C191F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21341"/>
      </p:ext>
    </p:extLst>
  </p:cSld>
  <p:clrMapOvr>
    <a:masterClrMapping/>
  </p:clrMapOvr>
  <p:transition spd="slow">
    <p:zoom dir="in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FB0B-82D2-8F8B-6BE6-56E8DC420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Hierarchical Category Scheme Example </a:t>
            </a:r>
            <a:br>
              <a:rPr lang="en-GB" dirty="0"/>
            </a:br>
            <a:r>
              <a:rPr lang="en-GB" sz="1800" dirty="0"/>
              <a:t>Yahoo! Computers &amp; Internet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028A38-BE86-6F33-A86E-DC30C4FC47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7584" y="1833335"/>
            <a:ext cx="7887801" cy="366763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158C0-0F04-E245-9B4E-CC99B143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1826"/>
      </p:ext>
    </p:extLst>
  </p:cSld>
  <p:clrMapOvr>
    <a:masterClrMapping/>
  </p:clrMapOvr>
  <p:transition spd="slow">
    <p:zoom dir="in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E5E6B-AD7A-2260-1FBA-FFA993473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32" y="404664"/>
            <a:ext cx="7494984" cy="685800"/>
          </a:xfrm>
        </p:spPr>
        <p:txBody>
          <a:bodyPr/>
          <a:lstStyle/>
          <a:p>
            <a:r>
              <a:rPr lang="en-GB" sz="3200" dirty="0"/>
              <a:t>Hierarchical Category Scheme Example </a:t>
            </a:r>
            <a:r>
              <a:rPr lang="en-GB" sz="1800" dirty="0"/>
              <a:t>DMOZ</a:t>
            </a:r>
            <a:endParaRPr lang="en-GB" sz="3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0996401-29C2-83AE-3105-F3CBFA5E4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63688" y="1276666"/>
            <a:ext cx="6048672" cy="484645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CDD3A-E5D0-67DA-7FA0-0A37BCA19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49701"/>
      </p:ext>
    </p:extLst>
  </p:cSld>
  <p:clrMapOvr>
    <a:masterClrMapping/>
  </p:clrMapOvr>
  <p:transition spd="slow">
    <p:zoom dir="in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3321-58B7-547A-47D9-2BD755612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373856"/>
            <a:ext cx="7010400" cy="685800"/>
          </a:xfrm>
        </p:spPr>
        <p:txBody>
          <a:bodyPr wrap="square" anchor="ctr">
            <a:normAutofit/>
          </a:bodyPr>
          <a:lstStyle/>
          <a:p>
            <a:r>
              <a:rPr lang="en-GB" dirty="0"/>
              <a:t>The problem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DB5C32-B9C5-77EA-F22D-D667F7E133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59" r="20232" b="4"/>
          <a:stretch/>
        </p:blipFill>
        <p:spPr>
          <a:xfrm>
            <a:off x="649629" y="1556792"/>
            <a:ext cx="4057600" cy="396743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06DB1-B00B-76AF-A649-77F826A42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4048" y="1916832"/>
            <a:ext cx="3606552" cy="33528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600" dirty="0"/>
              <a:t>Exponential information growth</a:t>
            </a:r>
          </a:p>
          <a:p>
            <a:pPr>
              <a:lnSpc>
                <a:spcPct val="90000"/>
              </a:lnSpc>
            </a:pPr>
            <a:r>
              <a:rPr lang="en-GB" sz="2600" dirty="0"/>
              <a:t>Vanishing documents (404)</a:t>
            </a:r>
          </a:p>
          <a:p>
            <a:pPr>
              <a:lnSpc>
                <a:spcPct val="90000"/>
              </a:lnSpc>
            </a:pPr>
            <a:r>
              <a:rPr lang="en-GB" sz="2600" dirty="0"/>
              <a:t>Heterogeneous document types</a:t>
            </a:r>
          </a:p>
          <a:p>
            <a:pPr>
              <a:lnSpc>
                <a:spcPct val="90000"/>
              </a:lnSpc>
            </a:pPr>
            <a:r>
              <a:rPr lang="en-GB" sz="2600" dirty="0"/>
              <a:t>Document quality</a:t>
            </a:r>
          </a:p>
          <a:p>
            <a:pPr>
              <a:lnSpc>
                <a:spcPct val="90000"/>
              </a:lnSpc>
            </a:pPr>
            <a:r>
              <a:rPr lang="en-GB" sz="2600" dirty="0" err="1"/>
              <a:t>Multilinguality</a:t>
            </a:r>
            <a:endParaRPr lang="en-GB" sz="2600" dirty="0"/>
          </a:p>
          <a:p>
            <a:pPr>
              <a:lnSpc>
                <a:spcPct val="90000"/>
              </a:lnSpc>
            </a:pPr>
            <a:endParaRPr lang="en-GB" sz="2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0E8824-E652-EC43-D36A-BD05BF4B3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9512" y="6309320"/>
            <a:ext cx="4392488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/>
              <a:t>CIS041-3 Advanced Information Technology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66443"/>
      </p:ext>
    </p:extLst>
  </p:cSld>
  <p:clrMapOvr>
    <a:masterClrMapping/>
  </p:clrMapOvr>
  <p:transition spd="slow">
    <p:zoom dir="in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523A4-3F31-8DB7-EB40-738FC8F25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Browsing Advantages and Disadvantages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513F99-EDD3-9F33-7C22-E53A91628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157" y="1599956"/>
            <a:ext cx="7697274" cy="4201111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DEBF4-803B-2E4E-1B17-D4FC6BA7B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740683"/>
      </p:ext>
    </p:extLst>
  </p:cSld>
  <p:clrMapOvr>
    <a:masterClrMapping/>
  </p:clrMapOvr>
  <p:transition spd="slow">
    <p:zoom dir="in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8000-B3C9-9A91-2D9C-49C0F28E6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DA7E59-A75F-91AE-5B53-C8CF031F2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5694" y="2204864"/>
            <a:ext cx="7744906" cy="263879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7D354-9BA2-D089-9921-0BFF555E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114609"/>
      </p:ext>
    </p:extLst>
  </p:cSld>
  <p:clrMapOvr>
    <a:masterClrMapping/>
  </p:clrMapOvr>
  <p:transition spd="slow">
    <p:zoom dir="in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7830-AFAC-FB07-5A49-E81CD2427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08" y="373856"/>
            <a:ext cx="7566992" cy="685800"/>
          </a:xfrm>
        </p:spPr>
        <p:txBody>
          <a:bodyPr/>
          <a:lstStyle/>
          <a:p>
            <a:r>
              <a:rPr lang="en-GB" dirty="0"/>
              <a:t>Anatomy of a Web search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32258-B071-88CB-4F9B-55181E5F9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407691"/>
            <a:ext cx="6192688" cy="432048"/>
          </a:xfrm>
        </p:spPr>
        <p:txBody>
          <a:bodyPr/>
          <a:lstStyle/>
          <a:p>
            <a:r>
              <a:rPr lang="en-GB" dirty="0"/>
              <a:t>The earlier Google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E46372-79F1-1C22-8F98-CBDF65ECB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5F6B8-07D0-E22E-D0DD-50CEAE4CD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0200" y="1874888"/>
            <a:ext cx="6477207" cy="450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42585"/>
      </p:ext>
    </p:extLst>
  </p:cSld>
  <p:clrMapOvr>
    <a:masterClrMapping/>
  </p:clrMapOvr>
  <p:transition spd="slow">
    <p:zoom dir="in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4C9D9-409F-E598-9E14-FFA13D3A5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web search engine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64497E-2884-9D1E-FB58-6D2C5BBBE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943" y="1557338"/>
            <a:ext cx="7846001" cy="46799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66675A-5DCD-568B-F24D-84001549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E29E91-E17B-3229-C813-C5AA5CE14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852936"/>
            <a:ext cx="2154911" cy="2841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FC3BF1-2515-D117-25CA-7C456D947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909" y="4290616"/>
            <a:ext cx="1746771" cy="2841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D2046A-C742-0715-B4C3-3F9753B52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335" y="5389300"/>
            <a:ext cx="2007813" cy="3249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7A7821-916C-618F-9207-D8879BC4ED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0232" y="3545684"/>
            <a:ext cx="2029108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16988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822C1-3E27-D5F9-7576-B902956A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Search Engine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19D36-35B3-273E-06CC-8321D3365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378496"/>
            <a:ext cx="8215064" cy="864096"/>
          </a:xfrm>
        </p:spPr>
        <p:txBody>
          <a:bodyPr/>
          <a:lstStyle/>
          <a:p>
            <a:r>
              <a:rPr lang="en-GB" b="1" dirty="0" err="1">
                <a:solidFill>
                  <a:srgbClr val="FF0000"/>
                </a:solidFill>
              </a:rPr>
              <a:t>Webcrawler</a:t>
            </a:r>
            <a:r>
              <a:rPr lang="en-GB" b="1" dirty="0">
                <a:solidFill>
                  <a:srgbClr val="FF0000"/>
                </a:solidFill>
              </a:rPr>
              <a:t>/Spider </a:t>
            </a:r>
            <a:r>
              <a:rPr lang="en-GB" dirty="0"/>
              <a:t>Collects Web sites, interacts with Web servers, follows links to new Web pages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BB893-8DF0-FBDA-FFE6-73467DA7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5A8F610-3253-E008-7357-6613B2EBA398}"/>
              </a:ext>
            </a:extLst>
          </p:cNvPr>
          <p:cNvSpPr txBox="1">
            <a:spLocks/>
          </p:cNvSpPr>
          <p:nvPr/>
        </p:nvSpPr>
        <p:spPr bwMode="auto">
          <a:xfrm>
            <a:off x="395536" y="2403610"/>
            <a:ext cx="8215064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85763" indent="-3857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4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1pPr>
            <a:lvl2pPr marL="1146175" indent="-4730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80000"/>
              </a:buClr>
              <a:buSzPct val="80000"/>
              <a:buFont typeface="Arial"/>
              <a:buChar char="•"/>
              <a:defRPr sz="20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2pPr>
            <a:lvl3pPr marL="23272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3pPr>
            <a:lvl4pPr marL="26320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50000"/>
              <a:buFontTx/>
              <a:buChar char="–"/>
              <a:defRPr sz="1600" b="0" i="0" baseline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4pPr>
            <a:lvl5pPr marL="30511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 b="0" i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5pPr>
            <a:lvl6pPr marL="3508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6pPr>
            <a:lvl7pPr marL="396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7pPr>
            <a:lvl8pPr marL="44227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8pPr>
            <a:lvl9pPr marL="48799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9pPr>
          </a:lstStyle>
          <a:p>
            <a:r>
              <a:rPr lang="en-GB" b="1" dirty="0">
                <a:solidFill>
                  <a:srgbClr val="FF0000"/>
                </a:solidFill>
              </a:rPr>
              <a:t>Parser/Indexer </a:t>
            </a:r>
            <a:r>
              <a:rPr lang="en-GB" dirty="0"/>
              <a:t>Extracts keywords from full texts, indexes the documents</a:t>
            </a:r>
            <a:endParaRPr lang="en-GB" kern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CF86F13-C876-708A-3295-4C0DCAEDF87A}"/>
              </a:ext>
            </a:extLst>
          </p:cNvPr>
          <p:cNvSpPr txBox="1">
            <a:spLocks/>
          </p:cNvSpPr>
          <p:nvPr/>
        </p:nvSpPr>
        <p:spPr bwMode="auto">
          <a:xfrm>
            <a:off x="370578" y="3490169"/>
            <a:ext cx="8215064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85763" indent="-3857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4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1pPr>
            <a:lvl2pPr marL="1146175" indent="-4730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80000"/>
              </a:buClr>
              <a:buSzPct val="80000"/>
              <a:buFont typeface="Arial"/>
              <a:buChar char="•"/>
              <a:defRPr sz="20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2pPr>
            <a:lvl3pPr marL="23272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3pPr>
            <a:lvl4pPr marL="26320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50000"/>
              <a:buFontTx/>
              <a:buChar char="–"/>
              <a:defRPr sz="1600" b="0" i="0" baseline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4pPr>
            <a:lvl5pPr marL="30511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 b="0" i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5pPr>
            <a:lvl6pPr marL="3508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6pPr>
            <a:lvl7pPr marL="396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7pPr>
            <a:lvl8pPr marL="44227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8pPr>
            <a:lvl9pPr marL="48799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9pPr>
          </a:lstStyle>
          <a:p>
            <a:r>
              <a:rPr lang="en-GB" b="1" dirty="0">
                <a:solidFill>
                  <a:srgbClr val="FF0000"/>
                </a:solidFill>
              </a:rPr>
              <a:t>Storage System </a:t>
            </a:r>
            <a:r>
              <a:rPr lang="en-GB" dirty="0"/>
              <a:t>Efficient storage of the extracted and processed information (e.g. in a database with inverted lists)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6F6DD05-DBD0-61EE-9C51-5A0D41FC0B81}"/>
              </a:ext>
            </a:extLst>
          </p:cNvPr>
          <p:cNvSpPr txBox="1">
            <a:spLocks/>
          </p:cNvSpPr>
          <p:nvPr/>
        </p:nvSpPr>
        <p:spPr bwMode="auto">
          <a:xfrm>
            <a:off x="355964" y="4583781"/>
            <a:ext cx="8215064" cy="1496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85763" indent="-3857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4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1pPr>
            <a:lvl2pPr marL="1146175" indent="-4730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80000"/>
              </a:buClr>
              <a:buSzPct val="80000"/>
              <a:buFont typeface="Arial"/>
              <a:buChar char="•"/>
              <a:defRPr sz="2000" b="0" i="0">
                <a:solidFill>
                  <a:srgbClr val="003366"/>
                </a:solidFill>
                <a:latin typeface="+mn-lt"/>
                <a:ea typeface="MS PGothic" charset="0"/>
                <a:cs typeface="MS PGothic" charset="0"/>
              </a:defRPr>
            </a:lvl2pPr>
            <a:lvl3pPr marL="2327275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3pPr>
            <a:lvl4pPr marL="26320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50000"/>
              <a:buFontTx/>
              <a:buChar char="–"/>
              <a:defRPr sz="1600" b="0" i="0" baseline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4pPr>
            <a:lvl5pPr marL="30511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 b="0" i="0">
                <a:solidFill>
                  <a:schemeClr val="tx1"/>
                </a:solidFill>
                <a:latin typeface="+mn-lt"/>
                <a:ea typeface="MS PGothic" charset="0"/>
                <a:cs typeface="MS PGothic" charset="0"/>
              </a:defRPr>
            </a:lvl5pPr>
            <a:lvl6pPr marL="3508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6pPr>
            <a:lvl7pPr marL="39655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7pPr>
            <a:lvl8pPr marL="44227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8pPr>
            <a:lvl9pPr marL="48799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CG Times" pitchFamily="18" charset="0"/>
                <a:ea typeface="ＭＳ Ｐゴシック" charset="-128"/>
              </a:defRPr>
            </a:lvl9pPr>
          </a:lstStyle>
          <a:p>
            <a:r>
              <a:rPr lang="en-GB" b="1" dirty="0">
                <a:solidFill>
                  <a:srgbClr val="FF0000"/>
                </a:solidFill>
              </a:rPr>
              <a:t>User Interface </a:t>
            </a:r>
            <a:r>
              <a:rPr lang="en-GB" dirty="0"/>
              <a:t>Query input, interacts with the storage system</a:t>
            </a:r>
          </a:p>
          <a:p>
            <a:pPr lvl="1"/>
            <a:r>
              <a:rPr lang="en-GB" dirty="0"/>
              <a:t>Rather simple components </a:t>
            </a:r>
          </a:p>
          <a:p>
            <a:pPr lvl="1"/>
            <a:r>
              <a:rPr lang="en-GB" dirty="0"/>
              <a:t>Has to cope with huge amounts of data and very high access rates  </a:t>
            </a:r>
          </a:p>
          <a:p>
            <a:endParaRPr lang="en-GB" kern="0" dirty="0"/>
          </a:p>
          <a:p>
            <a:pPr marL="0" indent="0">
              <a:buNone/>
            </a:pPr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1773661564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8" grpId="0" build="p"/>
      <p:bldP spid="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1706B-FD03-E4C1-2758-AF71848E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Google High Level Architecture</a:t>
            </a:r>
            <a:br>
              <a:rPr lang="en-GB" dirty="0"/>
            </a:br>
            <a:r>
              <a:rPr lang="en-GB" sz="2000" dirty="0"/>
              <a:t>[Brin and Page, 1998] 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2173E0-15C4-F6D1-62EB-7FC5D1469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688" y="1465701"/>
            <a:ext cx="5160132" cy="484361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A23847-54F8-5859-F237-E771AE86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203604"/>
      </p:ext>
    </p:extLst>
  </p:cSld>
  <p:clrMapOvr>
    <a:masterClrMapping/>
  </p:clrMapOvr>
  <p:transition spd="slow">
    <p:zoom dir="in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9CF2-866B-8ECD-9C78-DBD65FC6F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have learnt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732BA-80AF-8AA7-8E55-BE0A49A47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Information seeking and Information Retrieval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Document representation and indexing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Boolean retrieval model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333333"/>
                </a:solidFill>
                <a:latin typeface="Roboto" panose="02000000000000000000" pitchFamily="2" charset="0"/>
              </a:rPr>
              <a:t>Tf-idf</a:t>
            </a: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 for ranking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Vector space retrieval model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0B2026-F102-64D0-9136-18D2140B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506428"/>
      </p:ext>
    </p:extLst>
  </p:cSld>
  <p:clrMapOvr>
    <a:masterClrMapping/>
  </p:clrMapOvr>
  <p:transition spd="slow">
    <p:zoom dir="in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78FD1-E931-E4CE-61FF-BA4D78C7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40" y="332656"/>
            <a:ext cx="7422976" cy="685800"/>
          </a:xfrm>
        </p:spPr>
        <p:txBody>
          <a:bodyPr/>
          <a:lstStyle/>
          <a:p>
            <a:r>
              <a:rPr lang="en-GB" dirty="0"/>
              <a:t>Google Architecture: 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51B3A-AF02-1F61-9077-78A9FDE4C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845692"/>
            <a:ext cx="3373741" cy="316661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60936-D914-3248-4FC9-A7F8A7DE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9BCBEB-C268-10E7-C459-217D16165387}"/>
              </a:ext>
            </a:extLst>
          </p:cNvPr>
          <p:cNvSpPr txBox="1"/>
          <p:nvPr/>
        </p:nvSpPr>
        <p:spPr>
          <a:xfrm>
            <a:off x="3995936" y="1853510"/>
            <a:ext cx="457200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URL Server </a:t>
            </a:r>
            <a:r>
              <a:rPr lang="en-GB" sz="2000" dirty="0"/>
              <a:t>Collects lists of URLs to visit from the </a:t>
            </a:r>
            <a:r>
              <a:rPr lang="en-GB" sz="2000" dirty="0">
                <a:solidFill>
                  <a:srgbClr val="00B050"/>
                </a:solidFill>
              </a:rPr>
              <a:t>document index</a:t>
            </a:r>
            <a:r>
              <a:rPr lang="en-GB" sz="2000" dirty="0"/>
              <a:t>, sends them to the crawler</a:t>
            </a:r>
          </a:p>
          <a:p>
            <a:endParaRPr lang="en-GB" sz="2000" dirty="0"/>
          </a:p>
          <a:p>
            <a:r>
              <a:rPr lang="en-GB" dirty="0">
                <a:solidFill>
                  <a:srgbClr val="FF0000"/>
                </a:solidFill>
              </a:rPr>
              <a:t>Crawler</a:t>
            </a:r>
            <a:r>
              <a:rPr lang="en-GB" dirty="0"/>
              <a:t> </a:t>
            </a:r>
            <a:r>
              <a:rPr lang="en-GB" sz="2000" dirty="0"/>
              <a:t>Collects and accesses Web sites</a:t>
            </a:r>
          </a:p>
          <a:p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Store Server</a:t>
            </a:r>
            <a:r>
              <a:rPr lang="en-GB" dirty="0"/>
              <a:t> </a:t>
            </a:r>
            <a:r>
              <a:rPr lang="en-GB" sz="2000" dirty="0"/>
              <a:t>Compresses Web sites, stores them in a </a:t>
            </a:r>
            <a:r>
              <a:rPr lang="en-GB" sz="2000" dirty="0">
                <a:solidFill>
                  <a:srgbClr val="FF0000"/>
                </a:solidFill>
              </a:rPr>
              <a:t>repository</a:t>
            </a:r>
            <a:r>
              <a:rPr lang="en-GB" sz="2000" dirty="0"/>
              <a:t>, assigns document IDs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7832591"/>
      </p:ext>
    </p:extLst>
  </p:cSld>
  <p:clrMapOvr>
    <a:masterClrMapping/>
  </p:clrMapOvr>
  <p:transition spd="slow">
    <p:zoom dir="in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E4E897-696F-FC4C-63F2-29989A28CE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E45D4-8210-BC06-53F8-45606D50A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28" y="1700808"/>
            <a:ext cx="8628770" cy="406613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EC61FAC-82BF-CEC0-C97E-02B1E7FD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414" y="332656"/>
            <a:ext cx="7494984" cy="685800"/>
          </a:xfrm>
        </p:spPr>
        <p:txBody>
          <a:bodyPr/>
          <a:lstStyle/>
          <a:p>
            <a:r>
              <a:rPr lang="en-GB" dirty="0"/>
              <a:t>Google Architecture: Components</a:t>
            </a:r>
          </a:p>
        </p:txBody>
      </p:sp>
    </p:spTree>
    <p:extLst>
      <p:ext uri="{BB962C8B-B14F-4D97-AF65-F5344CB8AC3E}">
        <p14:creationId xmlns:p14="http://schemas.microsoft.com/office/powerpoint/2010/main" val="4041567039"/>
      </p:ext>
    </p:extLst>
  </p:cSld>
  <p:clrMapOvr>
    <a:masterClrMapping/>
  </p:clrMapOvr>
  <p:transition spd="slow">
    <p:zoom dir="in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E4E897-696F-FC4C-63F2-29989A28CE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C61FAC-82BF-CEC0-C97E-02B1E7FD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414" y="332656"/>
            <a:ext cx="7494984" cy="685800"/>
          </a:xfrm>
        </p:spPr>
        <p:txBody>
          <a:bodyPr/>
          <a:lstStyle/>
          <a:p>
            <a:r>
              <a:rPr lang="en-GB" dirty="0"/>
              <a:t>Google Architecture: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66ACCD-3ABE-FE89-456F-CD12AF8B2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628800"/>
            <a:ext cx="8479806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679852"/>
      </p:ext>
    </p:extLst>
  </p:cSld>
  <p:clrMapOvr>
    <a:masterClrMapping/>
  </p:clrMapOvr>
  <p:transition spd="slow">
    <p:zoom dir="in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E4E897-696F-FC4C-63F2-29989A28CE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C61FAC-82BF-CEC0-C97E-02B1E7FD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414" y="332656"/>
            <a:ext cx="7494984" cy="685800"/>
          </a:xfrm>
        </p:spPr>
        <p:txBody>
          <a:bodyPr/>
          <a:lstStyle/>
          <a:p>
            <a:r>
              <a:rPr lang="en-GB" dirty="0"/>
              <a:t>Google Architecture: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B8AD4F-C492-4CC5-0835-5064EDC35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04" y="1628800"/>
            <a:ext cx="8100392" cy="394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49208"/>
      </p:ext>
    </p:extLst>
  </p:cSld>
  <p:clrMapOvr>
    <a:masterClrMapping/>
  </p:clrMapOvr>
  <p:transition spd="slow">
    <p:zoom dir="in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AC2A-7EE5-E2A8-FE32-99C1BD61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Crawler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8FDAF-1D80-B7F4-12E8-B1B1605A53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55A2E-4500-F676-B410-0C520F03C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20" y="1484784"/>
            <a:ext cx="7812360" cy="4206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F0C745-50B5-AEC7-5573-F0523086C3C3}"/>
              </a:ext>
            </a:extLst>
          </p:cNvPr>
          <p:cNvSpPr txBox="1"/>
          <p:nvPr/>
        </p:nvSpPr>
        <p:spPr>
          <a:xfrm>
            <a:off x="971600" y="5687508"/>
            <a:ext cx="68407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dirty="0"/>
              <a:t>The </a:t>
            </a:r>
            <a:r>
              <a:rPr lang="en-GB" sz="1400" dirty="0"/>
              <a:t>wget</a:t>
            </a:r>
            <a:r>
              <a:rPr lang="en-GB" sz="1400" b="0" dirty="0"/>
              <a:t> command in Linux is a command used to download files from the web. </a:t>
            </a:r>
          </a:p>
        </p:txBody>
      </p:sp>
    </p:spTree>
    <p:extLst>
      <p:ext uri="{BB962C8B-B14F-4D97-AF65-F5344CB8AC3E}">
        <p14:creationId xmlns:p14="http://schemas.microsoft.com/office/powerpoint/2010/main" val="1409979938"/>
      </p:ext>
    </p:extLst>
  </p:cSld>
  <p:clrMapOvr>
    <a:masterClrMapping/>
  </p:clrMapOvr>
  <p:transition spd="slow">
    <p:zoom dir="in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1497B-EE5F-24BC-8BFD-8EEE90E7A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Google Hit Types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99DB0-EF1B-E91A-56D6-F785060FD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Google </a:t>
            </a:r>
            <a:r>
              <a:rPr lang="en-GB" sz="2800" b="1" dirty="0">
                <a:solidFill>
                  <a:srgbClr val="FF0000"/>
                </a:solidFill>
              </a:rPr>
              <a:t>NOT ONLY looks </a:t>
            </a:r>
            <a:r>
              <a:rPr lang="en-GB" dirty="0"/>
              <a:t>for the occurrence of a term (or word, as general IR methods do), but also separates between 3 different types of occurrences (called </a:t>
            </a:r>
            <a:r>
              <a:rPr lang="en-GB" b="1" dirty="0">
                <a:solidFill>
                  <a:srgbClr val="FF0000"/>
                </a:solidFill>
              </a:rPr>
              <a:t>Hits</a:t>
            </a:r>
            <a:r>
              <a:rPr lang="en-GB" dirty="0"/>
              <a:t>): </a:t>
            </a:r>
          </a:p>
          <a:p>
            <a:pPr marL="0" indent="0">
              <a:buNone/>
            </a:pPr>
            <a:r>
              <a:rPr lang="en-GB" dirty="0"/>
              <a:t>(</a:t>
            </a:r>
            <a:r>
              <a:rPr lang="en-GB" i="1" dirty="0"/>
              <a:t>Hits in google can have many meanings such as visit and file being downloaded, triggers of recording. Here HITs simply mean terms appeared in different places</a:t>
            </a:r>
            <a:r>
              <a:rPr lang="en-GB" dirty="0"/>
              <a:t>)</a:t>
            </a:r>
          </a:p>
          <a:p>
            <a:r>
              <a:rPr lang="en-GB" b="1" dirty="0">
                <a:solidFill>
                  <a:srgbClr val="FF0000"/>
                </a:solidFill>
              </a:rPr>
              <a:t>Fancy Hit </a:t>
            </a:r>
            <a:r>
              <a:rPr lang="en-GB" dirty="0"/>
              <a:t>Includes hits occurring in a URL, title, or meta tag</a:t>
            </a:r>
          </a:p>
          <a:p>
            <a:r>
              <a:rPr lang="en-GB" b="1" dirty="0">
                <a:solidFill>
                  <a:srgbClr val="FF0000"/>
                </a:solidFill>
              </a:rPr>
              <a:t>Anchor Hit </a:t>
            </a:r>
            <a:r>
              <a:rPr lang="en-GB" dirty="0"/>
              <a:t>Special kind of fancy hit, occurrence in an anchor text linking to the page (anchor propagation) </a:t>
            </a:r>
          </a:p>
          <a:p>
            <a:r>
              <a:rPr lang="en-GB" b="1" dirty="0">
                <a:solidFill>
                  <a:srgbClr val="FF0000"/>
                </a:solidFill>
              </a:rPr>
              <a:t>Plain Hit </a:t>
            </a:r>
            <a:r>
              <a:rPr lang="en-GB" dirty="0"/>
              <a:t>All the rest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D666D1-FC09-1A08-565B-F40936CD3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25684"/>
      </p:ext>
    </p:extLst>
  </p:cSld>
  <p:clrMapOvr>
    <a:masterClrMapping/>
  </p:clrMapOvr>
  <p:transition spd="slow">
    <p:zoom dir="in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138B1-BCD9-0B17-A7AE-EF550B7B4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of Google Hits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8E601F-BD40-5F5A-4956-27D910715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7209EC03-574C-28E8-44D1-444D6ECA7A39}"/>
              </a:ext>
            </a:extLst>
          </p:cNvPr>
          <p:cNvSpPr/>
          <p:nvPr/>
        </p:nvSpPr>
        <p:spPr bwMode="auto">
          <a:xfrm>
            <a:off x="611560" y="1700808"/>
            <a:ext cx="4824536" cy="2304256"/>
          </a:xfrm>
          <a:prstGeom prst="flowChartDocument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MS PGothic" charset="0"/>
                <a:cs typeface="Arial" charset="0"/>
              </a:rPr>
              <a:t>… Architecture of </a:t>
            </a:r>
            <a:r>
              <a:rPr lang="en-GB" dirty="0">
                <a:solidFill>
                  <a:srgbClr val="000000"/>
                </a:solidFill>
                <a:hlinkClick r:id="rId2"/>
              </a:rPr>
              <a:t>Search Engine </a:t>
            </a:r>
            <a:endParaRPr lang="en-GB" dirty="0">
              <a:solidFill>
                <a:srgbClr val="000000"/>
              </a:solidFill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000000"/>
                </a:solidFill>
              </a:rPr>
              <a:t>provided by </a:t>
            </a:r>
            <a:r>
              <a:rPr lang="en-GB" dirty="0">
                <a:solidFill>
                  <a:srgbClr val="000000"/>
                </a:solidFill>
                <a:hlinkClick r:id="rId3"/>
              </a:rPr>
              <a:t>Google</a:t>
            </a:r>
            <a:endParaRPr kumimoji="0" lang="en-GB" sz="2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MS PGothic" charset="0"/>
              <a:cs typeface="Arial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ABF491-D28A-1AEC-8D95-2C5013849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1206" y="2937938"/>
            <a:ext cx="4881685" cy="341655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DBF34DA-ABF7-75ED-44BE-663A536EE99D}"/>
              </a:ext>
            </a:extLst>
          </p:cNvPr>
          <p:cNvCxnSpPr>
            <a:cxnSpLocks/>
          </p:cNvCxnSpPr>
          <p:nvPr/>
        </p:nvCxnSpPr>
        <p:spPr bwMode="auto">
          <a:xfrm>
            <a:off x="4262941" y="2563610"/>
            <a:ext cx="1889498" cy="834705"/>
          </a:xfrm>
          <a:prstGeom prst="straightConnector1">
            <a:avLst/>
          </a:prstGeom>
          <a:solidFill>
            <a:srgbClr val="EAEAEA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A6075C1-F702-95A4-2F55-38D90E4147BC}"/>
              </a:ext>
            </a:extLst>
          </p:cNvPr>
          <p:cNvSpPr txBox="1"/>
          <p:nvPr/>
        </p:nvSpPr>
        <p:spPr>
          <a:xfrm>
            <a:off x="6486937" y="1700808"/>
            <a:ext cx="192134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Anchor Hit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987566-2E29-995C-8053-2864480EDC69}"/>
              </a:ext>
            </a:extLst>
          </p:cNvPr>
          <p:cNvSpPr txBox="1"/>
          <p:nvPr/>
        </p:nvSpPr>
        <p:spPr>
          <a:xfrm>
            <a:off x="1495179" y="4215329"/>
            <a:ext cx="192134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Fancy Hit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FFC52E-F0AC-A9A8-C4DA-C99A977AC522}"/>
              </a:ext>
            </a:extLst>
          </p:cNvPr>
          <p:cNvSpPr txBox="1"/>
          <p:nvPr/>
        </p:nvSpPr>
        <p:spPr>
          <a:xfrm>
            <a:off x="1519557" y="5452724"/>
            <a:ext cx="192134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Plain Hit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1048D4-1D51-F158-82EC-5D024F81CB64}"/>
              </a:ext>
            </a:extLst>
          </p:cNvPr>
          <p:cNvCxnSpPr/>
          <p:nvPr/>
        </p:nvCxnSpPr>
        <p:spPr bwMode="auto">
          <a:xfrm flipV="1">
            <a:off x="3131840" y="4002475"/>
            <a:ext cx="2880320" cy="428298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3D0E7-1680-A751-696D-53DB8B161AB7}"/>
              </a:ext>
            </a:extLst>
          </p:cNvPr>
          <p:cNvCxnSpPr/>
          <p:nvPr/>
        </p:nvCxnSpPr>
        <p:spPr bwMode="auto">
          <a:xfrm flipV="1">
            <a:off x="2822781" y="5304354"/>
            <a:ext cx="2880320" cy="428298"/>
          </a:xfrm>
          <a:prstGeom prst="straightConnector1">
            <a:avLst/>
          </a:prstGeom>
          <a:solidFill>
            <a:srgbClr val="EAEAEA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7454FD-E0C0-8271-E1E8-2CDA1B003EE8}"/>
              </a:ext>
            </a:extLst>
          </p:cNvPr>
          <p:cNvCxnSpPr>
            <a:cxnSpLocks/>
          </p:cNvCxnSpPr>
          <p:nvPr/>
        </p:nvCxnSpPr>
        <p:spPr bwMode="auto">
          <a:xfrm>
            <a:off x="2822781" y="5829424"/>
            <a:ext cx="2880320" cy="283205"/>
          </a:xfrm>
          <a:prstGeom prst="straightConnector1">
            <a:avLst/>
          </a:prstGeom>
          <a:solidFill>
            <a:srgbClr val="EAEAEA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1136169B-E2E8-D4F2-E3F5-5DABF1B865E7}"/>
              </a:ext>
            </a:extLst>
          </p:cNvPr>
          <p:cNvSpPr/>
          <p:nvPr/>
        </p:nvSpPr>
        <p:spPr bwMode="auto">
          <a:xfrm>
            <a:off x="6486937" y="4647269"/>
            <a:ext cx="1512168" cy="1261077"/>
          </a:xfrm>
          <a:prstGeom prst="ellipse">
            <a:avLst/>
          </a:prstGeom>
          <a:solidFill>
            <a:srgbClr val="EAEAEA">
              <a:alpha val="117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rPr>
              <a:t>Google ?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71C1F88-C246-8D72-35DC-603768C40643}"/>
              </a:ext>
            </a:extLst>
          </p:cNvPr>
          <p:cNvCxnSpPr>
            <a:stCxn id="22" idx="2"/>
          </p:cNvCxnSpPr>
          <p:nvPr/>
        </p:nvCxnSpPr>
        <p:spPr bwMode="auto">
          <a:xfrm flipH="1">
            <a:off x="5580112" y="5277808"/>
            <a:ext cx="906825" cy="390359"/>
          </a:xfrm>
          <a:prstGeom prst="straightConnector1">
            <a:avLst/>
          </a:prstGeom>
          <a:solidFill>
            <a:srgbClr val="EAEAEA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8594FD5-240E-F945-DB63-06D6781C1978}"/>
              </a:ext>
            </a:extLst>
          </p:cNvPr>
          <p:cNvCxnSpPr>
            <a:cxnSpLocks/>
            <a:stCxn id="13" idx="1"/>
          </p:cNvCxnSpPr>
          <p:nvPr/>
        </p:nvCxnSpPr>
        <p:spPr bwMode="auto">
          <a:xfrm flipH="1">
            <a:off x="4716016" y="1916252"/>
            <a:ext cx="1770921" cy="38053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6492"/>
      </p:ext>
    </p:extLst>
  </p:cSld>
  <p:clrMapOvr>
    <a:masterClrMapping/>
  </p:clrMapOvr>
  <p:transition spd="slow">
    <p:zoom dir="in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B081C-1237-4C49-6288-833D2E6C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Purposes of the Hits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74C42-7BE2-C429-3FBA-5D28B003A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412775"/>
            <a:ext cx="8496944" cy="507136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Doing more than traditional IR (ONLY looking items in the document).</a:t>
            </a:r>
          </a:p>
          <a:p>
            <a:r>
              <a:rPr lang="en-GB" dirty="0"/>
              <a:t>More information source (item appeared in different places – Hits). Normal IR methods can be adopted for terms appeared in those places. Such as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Using the inverted index</a:t>
            </a:r>
            <a:r>
              <a:rPr lang="en-GB" dirty="0"/>
              <a:t>, to retrieve all hits of a query term in a document (full text, fancy and anchor)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Using </a:t>
            </a:r>
            <a:r>
              <a:rPr lang="en-GB" i="1" dirty="0" err="1">
                <a:solidFill>
                  <a:srgbClr val="FF0000"/>
                </a:solidFill>
              </a:rPr>
              <a:t>tf</a:t>
            </a:r>
            <a:r>
              <a:rPr lang="en-GB" i="1" dirty="0">
                <a:solidFill>
                  <a:srgbClr val="FF0000"/>
                </a:solidFill>
              </a:rPr>
              <a:t> ×</a:t>
            </a:r>
            <a:r>
              <a:rPr lang="en-GB" i="1" dirty="0" err="1">
                <a:solidFill>
                  <a:srgbClr val="FF0000"/>
                </a:solidFill>
              </a:rPr>
              <a:t>idf</a:t>
            </a:r>
            <a:r>
              <a:rPr lang="en-GB" i="1" dirty="0">
                <a:solidFill>
                  <a:srgbClr val="FF0000"/>
                </a:solidFill>
              </a:rPr>
              <a:t> </a:t>
            </a:r>
            <a:r>
              <a:rPr lang="en-GB" dirty="0"/>
              <a:t>on Hits, by compute the dot product between a type-weight vector (full text, anchor, fancy) and a count–weight vector (counting number of full text, anchor and fancy hits) to create the document score. (NOT on full documents)</a:t>
            </a:r>
          </a:p>
          <a:p>
            <a:r>
              <a:rPr lang="en-GB" dirty="0"/>
              <a:t>More methods can  be used to define relevancy of the return (page) to user query term (assign different weight to different types of Hits. 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F2B69-BDBB-FE57-A56C-6C4C09F03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342765"/>
      </p:ext>
    </p:extLst>
  </p:cSld>
  <p:clrMapOvr>
    <a:masterClrMapping/>
  </p:clrMapOvr>
  <p:transition spd="slow">
    <p:zoom dir="in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96144-05FE-3B7D-EF10-96EC8E391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Google Secret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29C93-0B7D-6685-8A5F-ED41B57FB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Google claimed use Hits types to calculation of </a:t>
            </a:r>
            <a:r>
              <a:rPr lang="en-GB" sz="3200" b="1" dirty="0">
                <a:solidFill>
                  <a:srgbClr val="FF0000"/>
                </a:solidFill>
              </a:rPr>
              <a:t>importance </a:t>
            </a:r>
            <a:r>
              <a:rPr lang="en-GB" dirty="0"/>
              <a:t>of figures/signals/pages and to rank documents returned </a:t>
            </a:r>
            <a:r>
              <a:rPr lang="en-GB" dirty="0" err="1"/>
              <a:t>w.r.t.</a:t>
            </a:r>
            <a:r>
              <a:rPr lang="en-GB" dirty="0"/>
              <a:t> the query </a:t>
            </a:r>
          </a:p>
          <a:p>
            <a:r>
              <a:rPr lang="en-GB" sz="3200" b="1" dirty="0">
                <a:solidFill>
                  <a:srgbClr val="FF0000"/>
                </a:solidFill>
              </a:rPr>
              <a:t>Precise ranking function kept secret</a:t>
            </a:r>
          </a:p>
          <a:p>
            <a:r>
              <a:rPr lang="en-GB" sz="2400" dirty="0"/>
              <a:t>Ranking function (based on the importance calculation) considers </a:t>
            </a:r>
            <a:r>
              <a:rPr lang="en-GB" sz="2400" dirty="0">
                <a:solidFill>
                  <a:srgbClr val="FF0000"/>
                </a:solidFill>
              </a:rPr>
              <a:t>the position of terms </a:t>
            </a:r>
            <a:r>
              <a:rPr lang="en-GB" sz="2400" dirty="0"/>
              <a:t>in the document, </a:t>
            </a:r>
            <a:r>
              <a:rPr lang="en-GB" sz="2400" dirty="0">
                <a:solidFill>
                  <a:srgbClr val="FF0000"/>
                </a:solidFill>
              </a:rPr>
              <a:t>their font size</a:t>
            </a:r>
            <a:r>
              <a:rPr lang="en-GB" dirty="0">
                <a:solidFill>
                  <a:srgbClr val="FF0000"/>
                </a:solidFill>
              </a:rPr>
              <a:t>, </a:t>
            </a:r>
            <a:r>
              <a:rPr lang="en-GB" sz="2400" dirty="0">
                <a:solidFill>
                  <a:srgbClr val="FF0000"/>
                </a:solidFill>
              </a:rPr>
              <a:t>capitalisation information, Links with others (Linked by important document or pages), …</a:t>
            </a:r>
            <a:endParaRPr lang="en-GB" sz="32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F70278-03AE-4ECD-B3E9-060520E9F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53296"/>
      </p:ext>
    </p:extLst>
  </p:cSld>
  <p:clrMapOvr>
    <a:masterClrMapping/>
  </p:clrMapOvr>
  <p:transition spd="slow">
    <p:zoom dir="in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E8533-8062-3219-EFC7-2736C420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Google’s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EF59A-80DB-3F6E-1C56-2C8CBB504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FF0000"/>
                </a:solidFill>
              </a:rPr>
              <a:t>Google search engine </a:t>
            </a:r>
            <a:r>
              <a:rPr lang="en-GB" dirty="0"/>
              <a:t>appears performing better than many other search engines and stands out among the competition.</a:t>
            </a:r>
          </a:p>
          <a:p>
            <a:r>
              <a:rPr lang="en-GB" dirty="0"/>
              <a:t>Their success done to the techniques of finding related web pages </a:t>
            </a:r>
            <a:r>
              <a:rPr lang="en-GB" dirty="0" err="1"/>
              <a:t>w.r.o</a:t>
            </a:r>
            <a:r>
              <a:rPr lang="en-GB" dirty="0"/>
              <a:t> user’s search term. </a:t>
            </a:r>
          </a:p>
          <a:p>
            <a:r>
              <a:rPr lang="en-GB" dirty="0"/>
              <a:t>Google make use of LINKs and Anchor text for their search engine.</a:t>
            </a:r>
          </a:p>
          <a:p>
            <a:r>
              <a:rPr lang="en-GB" dirty="0"/>
              <a:t>These techniques published are:</a:t>
            </a:r>
          </a:p>
          <a:p>
            <a:pPr lvl="1"/>
            <a:r>
              <a:rPr lang="en-GB" sz="2800" b="1" dirty="0">
                <a:solidFill>
                  <a:srgbClr val="FF0000"/>
                </a:solidFill>
              </a:rPr>
              <a:t>PageRank</a:t>
            </a:r>
            <a:r>
              <a:rPr lang="en-GB" sz="2800" dirty="0"/>
              <a:t> (Determining importance of pages )</a:t>
            </a:r>
          </a:p>
          <a:p>
            <a:pPr lvl="1"/>
            <a:r>
              <a:rPr lang="en-GB" sz="2800" b="1" dirty="0">
                <a:solidFill>
                  <a:srgbClr val="FF0000"/>
                </a:solidFill>
              </a:rPr>
              <a:t>HITS</a:t>
            </a:r>
            <a:r>
              <a:rPr lang="en-GB" sz="2800" dirty="0"/>
              <a:t> (Determining hubs and authorities of a certain topic)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07D316-A036-3560-8BA4-BAFF3A7CF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816075"/>
      </p:ext>
    </p:extLst>
  </p:cSld>
  <p:clrMapOvr>
    <a:masterClrMapping/>
  </p:clrMapOvr>
  <p:transition spd="slow">
    <p:zoom dir="in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50C7-40CF-1499-CF02-FB32572A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71A75-F09B-0565-92EE-D8AEB2D22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Web information Retrieval (specific features)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How to find important page?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Web as a directed graph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Why links alone is not a good idea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Random walk (overcome link number’s problem)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Roboto" panose="02000000000000000000" pitchFamily="2" charset="0"/>
              </a:rPr>
              <a:t>PageRank (google algorithm)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GB" dirty="0">
              <a:solidFill>
                <a:srgbClr val="333333"/>
              </a:solidFill>
              <a:latin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88C163-F23E-F3FD-8C94-A02C5A06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523869"/>
      </p:ext>
    </p:extLst>
  </p:cSld>
  <p:clrMapOvr>
    <a:masterClrMapping/>
  </p:clrMapOvr>
  <p:transition spd="slow">
    <p:zoom dir="in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91334CE-E159-B5F8-ECFA-B9448EE91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PageRank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5A630-813D-F257-25BD-A7B736325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importance of a page on the Web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How Google's PageRank Algorithm Works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C82213-F7EF-A455-6FA8-9A300BE6904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08725"/>
            <a:ext cx="2952750" cy="365125"/>
          </a:xfrm>
        </p:spPr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693855"/>
      </p:ext>
    </p:extLst>
  </p:cSld>
  <p:clrMapOvr>
    <a:masterClrMapping/>
  </p:clrMapOvr>
  <p:transition spd="slow">
    <p:zoom dir="in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27C071-BC70-4DD1-50F3-BF5F67E3B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80" y="277788"/>
            <a:ext cx="8359080" cy="685800"/>
          </a:xfrm>
        </p:spPr>
        <p:txBody>
          <a:bodyPr/>
          <a:lstStyle/>
          <a:p>
            <a:r>
              <a:rPr lang="en-GB" dirty="0"/>
              <a:t>Web page is different to document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8F685B-4C63-7ACD-BAE6-652F50312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380" y="1412776"/>
            <a:ext cx="8215064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We have established:</a:t>
            </a:r>
          </a:p>
          <a:p>
            <a:r>
              <a:rPr lang="en-GB" dirty="0"/>
              <a:t>Web information retrieval is </a:t>
            </a:r>
            <a:r>
              <a:rPr lang="en-GB" b="1" dirty="0">
                <a:solidFill>
                  <a:srgbClr val="FF0000"/>
                </a:solidFill>
              </a:rPr>
              <a:t>NOT only find information</a:t>
            </a:r>
            <a:r>
              <a:rPr lang="en-GB" b="1" dirty="0"/>
              <a:t> </a:t>
            </a:r>
            <a:r>
              <a:rPr lang="en-GB" dirty="0"/>
              <a:t>contained in the web pages. But all information retrieval techniques can be used to determine the return for a query. (like inverted lists, </a:t>
            </a:r>
            <a:r>
              <a:rPr lang="en-GB" i="1" dirty="0" err="1"/>
              <a:t>tf</a:t>
            </a:r>
            <a:r>
              <a:rPr lang="en-GB" i="1" dirty="0"/>
              <a:t> </a:t>
            </a:r>
            <a:r>
              <a:rPr lang="en-GB" dirty="0"/>
              <a:t>×</a:t>
            </a:r>
            <a:r>
              <a:rPr lang="en-GB" i="1" dirty="0" err="1"/>
              <a:t>idf</a:t>
            </a:r>
            <a:r>
              <a:rPr lang="en-GB" dirty="0"/>
              <a:t>) </a:t>
            </a:r>
          </a:p>
          <a:p>
            <a:pPr marL="758825" lvl="1" indent="-312738">
              <a:buNone/>
            </a:pPr>
            <a:r>
              <a:rPr lang="en-GB" sz="2400" dirty="0"/>
              <a:t>Actual search engine does (2 steps process):</a:t>
            </a:r>
          </a:p>
          <a:p>
            <a:pPr marL="903287" lvl="1" indent="-457200">
              <a:buFont typeface="+mj-lt"/>
              <a:buAutoNum type="arabicPeriod"/>
            </a:pPr>
            <a:r>
              <a:rPr lang="en-GB" sz="2000" dirty="0"/>
              <a:t>Computing the </a:t>
            </a:r>
            <a:r>
              <a:rPr lang="en-GB" sz="2400" b="1" dirty="0"/>
              <a:t>retrieval status value (RSV)</a:t>
            </a:r>
            <a:r>
              <a:rPr lang="en-GB" sz="2400" dirty="0"/>
              <a:t> </a:t>
            </a:r>
            <a:r>
              <a:rPr lang="en-GB" sz="2000" dirty="0" err="1"/>
              <a:t>w.r.t.</a:t>
            </a:r>
            <a:r>
              <a:rPr lang="en-GB" sz="2000" dirty="0"/>
              <a:t> a query, </a:t>
            </a:r>
          </a:p>
          <a:p>
            <a:pPr marL="903287" lvl="1" indent="-457200">
              <a:buFont typeface="+mj-lt"/>
              <a:buAutoNum type="arabicPeriod"/>
            </a:pPr>
            <a:r>
              <a:rPr lang="en-GB" sz="2000" dirty="0"/>
              <a:t>Rank documents with a decreasing RSV</a:t>
            </a:r>
            <a:endParaRPr lang="en-GB" dirty="0"/>
          </a:p>
          <a:p>
            <a:r>
              <a:rPr lang="en-GB" dirty="0"/>
              <a:t>Hypertext (links) provide </a:t>
            </a:r>
            <a:r>
              <a:rPr lang="en-GB" b="1" dirty="0">
                <a:solidFill>
                  <a:srgbClr val="FF0000"/>
                </a:solidFill>
              </a:rPr>
              <a:t>extra signal </a:t>
            </a:r>
            <a:r>
              <a:rPr lang="en-GB" dirty="0"/>
              <a:t>that can be used to define the relevance of information (pages) and hope use links can achieve more satisfaction of web search. </a:t>
            </a:r>
          </a:p>
          <a:p>
            <a:r>
              <a:rPr lang="en-GB" b="1" dirty="0">
                <a:solidFill>
                  <a:srgbClr val="FF0000"/>
                </a:solidFill>
              </a:rPr>
              <a:t>The problem is how to use links</a:t>
            </a:r>
          </a:p>
        </p:txBody>
      </p:sp>
    </p:spTree>
    <p:extLst>
      <p:ext uri="{BB962C8B-B14F-4D97-AF65-F5344CB8AC3E}">
        <p14:creationId xmlns:p14="http://schemas.microsoft.com/office/powerpoint/2010/main" val="2619380981"/>
      </p:ext>
    </p:extLst>
  </p:cSld>
  <p:clrMapOvr>
    <a:masterClrMapping/>
  </p:clrMapOvr>
  <p:transition spd="slow">
    <p:zoom dir="in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82B91-EB22-72A0-5A66-E26B2DA84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Performing a link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E2C7B-C792-7C79-ACFF-65260C61D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491" y="1344228"/>
            <a:ext cx="8215064" cy="4680520"/>
          </a:xfrm>
        </p:spPr>
        <p:txBody>
          <a:bodyPr/>
          <a:lstStyle/>
          <a:p>
            <a:r>
              <a:rPr lang="en-GB" dirty="0"/>
              <a:t>We can extract from the link structure some further information that is going beyond mere document content.</a:t>
            </a:r>
          </a:p>
          <a:p>
            <a:r>
              <a:rPr lang="en-GB" dirty="0"/>
              <a:t>Web document is in a form of </a:t>
            </a:r>
            <a:r>
              <a:rPr lang="en-GB" b="1" dirty="0">
                <a:solidFill>
                  <a:srgbClr val="FF0000"/>
                </a:solidFill>
              </a:rPr>
              <a:t>Hypertext. </a:t>
            </a:r>
          </a:p>
          <a:p>
            <a:endParaRPr lang="en-GB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b="1" dirty="0"/>
              <a:t>Definition (Hypertext) </a:t>
            </a:r>
          </a:p>
          <a:p>
            <a:pPr marL="0" indent="0">
              <a:buNone/>
            </a:pPr>
            <a:r>
              <a:rPr lang="en-GB" dirty="0"/>
              <a:t>A </a:t>
            </a:r>
            <a:r>
              <a:rPr lang="en-GB" b="1" dirty="0">
                <a:solidFill>
                  <a:srgbClr val="FF0000"/>
                </a:solidFill>
              </a:rPr>
              <a:t>Hypertext </a:t>
            </a:r>
            <a:r>
              <a:rPr lang="en-GB" dirty="0"/>
              <a:t>is a set of vertices (nodes) and directed edges (links) forming a graph. The Web can be regarded as a cyclic graph.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0D029C-87CD-617E-0190-3FB3E0521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88937-3215-9A0E-BC8B-AA6C64BF8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4542795"/>
            <a:ext cx="3500926" cy="162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55892"/>
      </p:ext>
    </p:extLst>
  </p:cSld>
  <p:clrMapOvr>
    <a:masterClrMapping/>
  </p:clrMapOvr>
  <p:transition spd="slow">
    <p:zoom dir="in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4BBAB-84B5-A9DB-F3D9-CE66835A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web as a directed graph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DCFE0A-1E87-C3B2-D084-B04F3C788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4048" y="1369518"/>
            <a:ext cx="3123385" cy="205948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4436E9-4EC2-00EA-A74E-3A5A40BB7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ED5673-B167-B24F-CC4E-7EAA698E3AE7}"/>
              </a:ext>
            </a:extLst>
          </p:cNvPr>
          <p:cNvSpPr txBox="1"/>
          <p:nvPr/>
        </p:nvSpPr>
        <p:spPr>
          <a:xfrm>
            <a:off x="539552" y="3573016"/>
            <a:ext cx="82089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FF0000"/>
                </a:solidFill>
              </a:rPr>
              <a:t>Assumption 1:</a:t>
            </a:r>
            <a:r>
              <a:rPr lang="en-GB" sz="2000" b="0" dirty="0">
                <a:solidFill>
                  <a:srgbClr val="FF0000"/>
                </a:solidFill>
              </a:rPr>
              <a:t> </a:t>
            </a:r>
            <a:r>
              <a:rPr lang="en-GB" sz="2000" b="0" dirty="0">
                <a:solidFill>
                  <a:srgbClr val="00B050"/>
                </a:solidFill>
              </a:rPr>
              <a:t>A hyperlink is a quality signal.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b="0" dirty="0">
                <a:latin typeface="+mn-lt"/>
              </a:rPr>
              <a:t>The hyperlink d1 → d2 indicates that d1’s author deems d2 high-quality and relevant.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DF09A0-B47D-8035-6762-F4667CCB0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676" y="1556458"/>
            <a:ext cx="2103909" cy="16856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16354D-D555-E567-D581-2113C9C59E50}"/>
              </a:ext>
            </a:extLst>
          </p:cNvPr>
          <p:cNvSpPr txBox="1"/>
          <p:nvPr/>
        </p:nvSpPr>
        <p:spPr>
          <a:xfrm>
            <a:off x="556692" y="4679558"/>
            <a:ext cx="8191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 document is more </a:t>
            </a:r>
            <a:r>
              <a:rPr lang="en-GB" sz="2000" dirty="0">
                <a:solidFill>
                  <a:srgbClr val="FF0000"/>
                </a:solidFill>
              </a:rPr>
              <a:t>authoritative</a:t>
            </a:r>
            <a:r>
              <a:rPr lang="en-GB" sz="2000" dirty="0"/>
              <a:t>, the more other documents link to 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05EAC-0DF8-F6C2-894A-31BB1CCFB883}"/>
              </a:ext>
            </a:extLst>
          </p:cNvPr>
          <p:cNvSpPr txBox="1"/>
          <p:nvPr/>
        </p:nvSpPr>
        <p:spPr>
          <a:xfrm>
            <a:off x="539552" y="5555365"/>
            <a:ext cx="8191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The </a:t>
            </a:r>
            <a:r>
              <a:rPr lang="en-GB" sz="2000" dirty="0">
                <a:solidFill>
                  <a:srgbClr val="FF0000"/>
                </a:solidFill>
              </a:rPr>
              <a:t>authoritativeness</a:t>
            </a:r>
            <a:r>
              <a:rPr lang="en-GB" sz="2000" dirty="0"/>
              <a:t>, can propagate to its successor nodes</a:t>
            </a:r>
          </a:p>
        </p:txBody>
      </p:sp>
    </p:spTree>
    <p:extLst>
      <p:ext uri="{BB962C8B-B14F-4D97-AF65-F5344CB8AC3E}">
        <p14:creationId xmlns:p14="http://schemas.microsoft.com/office/powerpoint/2010/main" val="474744850"/>
      </p:ext>
    </p:extLst>
  </p:cSld>
  <p:clrMapOvr>
    <a:masterClrMapping/>
  </p:clrMapOvr>
  <p:transition spd="slow">
    <p:zoom dir="in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93A19-7C3E-5895-ED76-1D9FE622A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236" y="347199"/>
            <a:ext cx="7010400" cy="685800"/>
          </a:xfrm>
        </p:spPr>
        <p:txBody>
          <a:bodyPr/>
          <a:lstStyle/>
          <a:p>
            <a:r>
              <a:rPr lang="en-GB" dirty="0"/>
              <a:t>PageRank based on Links</a:t>
            </a:r>
            <a:br>
              <a:rPr lang="en-GB" dirty="0"/>
            </a:br>
            <a:r>
              <a:rPr lang="en-GB" sz="2000" dirty="0"/>
              <a:t>[Page et al., 1998]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B78AB-37CB-1F1E-75A9-B3B0863FF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556792"/>
            <a:ext cx="8215064" cy="4611109"/>
          </a:xfrm>
        </p:spPr>
        <p:txBody>
          <a:bodyPr/>
          <a:lstStyle/>
          <a:p>
            <a:r>
              <a:rPr lang="en-GB" dirty="0"/>
              <a:t>We assume page </a:t>
            </a:r>
            <a:r>
              <a:rPr lang="en-GB" i="1" dirty="0"/>
              <a:t>A</a:t>
            </a:r>
            <a:r>
              <a:rPr lang="en-GB" dirty="0"/>
              <a:t> has pages </a:t>
            </a:r>
            <a:r>
              <a:rPr lang="en-GB" i="1" dirty="0"/>
              <a:t>T1 ... Tn </a:t>
            </a:r>
            <a:r>
              <a:rPr lang="en-GB" dirty="0"/>
              <a:t>which point to it (i.e., linked). The parameter </a:t>
            </a:r>
            <a:r>
              <a:rPr lang="en-GB" i="1" dirty="0"/>
              <a:t>d</a:t>
            </a:r>
            <a:r>
              <a:rPr lang="en-GB" dirty="0"/>
              <a:t> is a </a:t>
            </a:r>
            <a:r>
              <a:rPr lang="en-GB" dirty="0">
                <a:solidFill>
                  <a:srgbClr val="FF0000"/>
                </a:solidFill>
              </a:rPr>
              <a:t>damping factor </a:t>
            </a:r>
            <a:r>
              <a:rPr lang="en-GB" dirty="0"/>
              <a:t>which can be set between 0 and 1. Usually set </a:t>
            </a:r>
            <a:r>
              <a:rPr lang="en-GB" i="1" dirty="0"/>
              <a:t>d</a:t>
            </a:r>
            <a:r>
              <a:rPr lang="en-GB" dirty="0"/>
              <a:t> to 0.85. </a:t>
            </a:r>
          </a:p>
          <a:p>
            <a:r>
              <a:rPr lang="en-GB" dirty="0"/>
              <a:t>There are more details about </a:t>
            </a:r>
            <a:r>
              <a:rPr lang="en-GB" i="1" dirty="0"/>
              <a:t>d</a:t>
            </a:r>
            <a:r>
              <a:rPr lang="en-GB" dirty="0"/>
              <a:t> (later). </a:t>
            </a:r>
          </a:p>
          <a:p>
            <a:r>
              <a:rPr lang="en-GB" dirty="0"/>
              <a:t>Also </a:t>
            </a:r>
            <a:r>
              <a:rPr lang="en-GB" i="1" dirty="0"/>
              <a:t>C(A)</a:t>
            </a:r>
            <a:r>
              <a:rPr lang="en-GB" dirty="0"/>
              <a:t> is defined as the number of links going out of page </a:t>
            </a:r>
            <a:r>
              <a:rPr lang="en-GB" i="1" dirty="0"/>
              <a:t>A</a:t>
            </a:r>
            <a:r>
              <a:rPr lang="en-GB" dirty="0"/>
              <a:t>. </a:t>
            </a:r>
          </a:p>
          <a:p>
            <a:r>
              <a:rPr lang="en-GB" dirty="0"/>
              <a:t>The PageRank of a page A is given as follows: </a:t>
            </a:r>
          </a:p>
          <a:p>
            <a:pPr marL="0" indent="0" algn="ctr">
              <a:buNone/>
            </a:pPr>
            <a:r>
              <a:rPr lang="en-GB" sz="2800" b="1" dirty="0"/>
              <a:t>PR(A) = (1-d) + </a:t>
            </a:r>
            <a:r>
              <a:rPr lang="en-GB" sz="2800" b="1" i="1" dirty="0"/>
              <a:t>d</a:t>
            </a:r>
            <a:r>
              <a:rPr lang="en-GB" sz="2800" b="1" dirty="0"/>
              <a:t> (PR(T1)/C(T1) + ... + PR(Tn)/C(Tn)) </a:t>
            </a:r>
          </a:p>
          <a:p>
            <a:pPr marL="446088" indent="0">
              <a:buNone/>
            </a:pPr>
            <a:r>
              <a:rPr lang="en-GB" sz="1800" dirty="0"/>
              <a:t>Note that the </a:t>
            </a:r>
            <a:r>
              <a:rPr lang="en-GB" sz="1800" dirty="0" err="1"/>
              <a:t>PageRanks</a:t>
            </a:r>
            <a:r>
              <a:rPr lang="en-GB" sz="1800" dirty="0"/>
              <a:t> form a probability distribution over web pages, so the sum of all web pages' </a:t>
            </a:r>
            <a:r>
              <a:rPr lang="en-GB" sz="1800" dirty="0" err="1"/>
              <a:t>PageRanks</a:t>
            </a:r>
            <a:r>
              <a:rPr lang="en-GB" sz="1800" dirty="0"/>
              <a:t> will be </a:t>
            </a:r>
            <a:r>
              <a:rPr lang="en-GB" b="1" dirty="0">
                <a:solidFill>
                  <a:srgbClr val="00B050"/>
                </a:solidFill>
              </a:rPr>
              <a:t>one</a:t>
            </a:r>
            <a:r>
              <a:rPr lang="en-GB" sz="1800" dirty="0"/>
              <a:t>.</a:t>
            </a:r>
          </a:p>
          <a:p>
            <a:pPr marL="0" indent="0">
              <a:buNone/>
            </a:pPr>
            <a:r>
              <a:rPr lang="en-GB" sz="3200" b="1" dirty="0">
                <a:solidFill>
                  <a:srgbClr val="FF0000"/>
                </a:solidFill>
              </a:rPr>
              <a:t>BUT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847C67-47A4-43E6-30D1-249A6E8F6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97318"/>
      </p:ext>
    </p:extLst>
  </p:cSld>
  <p:clrMapOvr>
    <a:masterClrMapping/>
  </p:clrMapOvr>
  <p:transition spd="slow">
    <p:zoom dir="in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4CF09-4298-FEAA-0B36-E4E29682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Google bombs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BBDAF-5169-FCFD-DBCA-D5A211442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344228"/>
            <a:ext cx="8215064" cy="4680520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Google bombs </a:t>
            </a:r>
            <a:r>
              <a:rPr lang="en-GB" dirty="0"/>
              <a:t>refer to the practice of causing a website to rank highly in </a:t>
            </a:r>
            <a:r>
              <a:rPr lang="en-GB" b="1" dirty="0"/>
              <a:t>web search engine </a:t>
            </a:r>
            <a:r>
              <a:rPr lang="en-GB" dirty="0"/>
              <a:t>results for irrelevant, unrelated or off-topic search terms by linking heavily. </a:t>
            </a:r>
          </a:p>
          <a:p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By January 2007, however, Google had tweaked its search algorithm to counter popular Google bombs such as "miserable failure" leading to </a:t>
            </a:r>
            <a:r>
              <a:rPr lang="en-GB" b="0" i="0" u="none" strike="noStrike" dirty="0">
                <a:solidFill>
                  <a:srgbClr val="1559B5"/>
                </a:solidFill>
                <a:effectLst/>
                <a:latin typeface="Lora" pitchFamily="2" charset="0"/>
                <a:hlinkClick r:id="rId2"/>
              </a:rPr>
              <a:t>George W. Bush</a:t>
            </a:r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 and </a:t>
            </a:r>
            <a:r>
              <a:rPr lang="en-GB" b="0" i="0" u="none" strike="noStrike" dirty="0">
                <a:solidFill>
                  <a:srgbClr val="1559B5"/>
                </a:solidFill>
                <a:effectLst/>
                <a:latin typeface="Lora" pitchFamily="2" charset="0"/>
                <a:hlinkClick r:id="rId3"/>
              </a:rPr>
              <a:t>Michael Moore</a:t>
            </a:r>
            <a:endParaRPr lang="en-GB" dirty="0"/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In contrast, </a:t>
            </a:r>
            <a:r>
              <a:rPr lang="en-GB" b="0" i="0" u="none" strike="noStrike" dirty="0">
                <a:solidFill>
                  <a:srgbClr val="1559B5"/>
                </a:solidFill>
                <a:effectLst/>
                <a:latin typeface="Lora" pitchFamily="2" charset="0"/>
                <a:hlinkClick r:id="rId4"/>
              </a:rPr>
              <a:t>search engine optimization</a:t>
            </a:r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 (SEO) is the practice of improving the </a:t>
            </a:r>
            <a:r>
              <a:rPr lang="en-GB" b="0" i="0" u="none" strike="noStrike" dirty="0">
                <a:solidFill>
                  <a:srgbClr val="1559B5"/>
                </a:solidFill>
                <a:effectLst/>
                <a:latin typeface="Lora" pitchFamily="2" charset="0"/>
                <a:hlinkClick r:id="rId5"/>
              </a:rPr>
              <a:t>search engine</a:t>
            </a:r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 listings of web pages for </a:t>
            </a:r>
            <a:r>
              <a:rPr lang="en-GB" b="0" i="1" dirty="0">
                <a:solidFill>
                  <a:srgbClr val="000000"/>
                </a:solidFill>
                <a:effectLst/>
                <a:latin typeface="Lora" pitchFamily="2" charset="0"/>
              </a:rPr>
              <a:t>relevant</a:t>
            </a:r>
            <a:r>
              <a:rPr lang="en-GB" b="0" i="0" dirty="0">
                <a:solidFill>
                  <a:srgbClr val="000000"/>
                </a:solidFill>
                <a:effectLst/>
                <a:latin typeface="Lora" pitchFamily="2" charset="0"/>
              </a:rPr>
              <a:t> search terms.</a:t>
            </a:r>
          </a:p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CB654F-9467-1F05-EF02-7E18E36B1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672755"/>
      </p:ext>
    </p:extLst>
  </p:cSld>
  <p:clrMapOvr>
    <a:masterClrMapping/>
  </p:clrMapOvr>
  <p:transition spd="slow">
    <p:zoom dir="in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70A0E-720A-D4E8-947A-9E9DCC7F7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historic google bomb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0DF88E-90E9-E8BC-A8B9-C7C496CEC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7375" y="2000258"/>
            <a:ext cx="6496050" cy="44958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E29C7-A260-E56C-20B2-A6A164BB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D14BC-ECC7-A4D5-33D6-F407ED4BD5C7}"/>
              </a:ext>
            </a:extLst>
          </p:cNvPr>
          <p:cNvSpPr txBox="1"/>
          <p:nvPr/>
        </p:nvSpPr>
        <p:spPr>
          <a:xfrm>
            <a:off x="467544" y="1272807"/>
            <a:ext cx="84585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An example of Google bombing in 2006 that caused the search query "miserable failure" to be associated with George W. Bush and Michael Moore.</a:t>
            </a:r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200028149"/>
      </p:ext>
    </p:extLst>
  </p:cSld>
  <p:clrMapOvr>
    <a:masterClrMapping/>
  </p:clrMapOvr>
  <p:transition spd="slow">
    <p:zoom dir="in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398B5-17C7-AED0-4D3A-5DEABA21F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Importance of Anchor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25F0C-5AA0-B5F3-1BCE-32CF685B5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30" y="1344228"/>
            <a:ext cx="8361433" cy="5513772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Assumption 2: </a:t>
            </a:r>
            <a:r>
              <a:rPr lang="en-GB" b="0" dirty="0">
                <a:solidFill>
                  <a:srgbClr val="00B050"/>
                </a:solidFill>
              </a:rPr>
              <a:t>The anchor text describes the content of d2.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GB" b="0" dirty="0">
                <a:latin typeface="+mn-lt"/>
              </a:rPr>
              <a:t> “You can find cheap cars &lt;a </a:t>
            </a:r>
            <a:r>
              <a:rPr lang="en-GB" b="0" dirty="0" err="1">
                <a:latin typeface="+mn-lt"/>
              </a:rPr>
              <a:t>href</a:t>
            </a:r>
            <a:r>
              <a:rPr lang="en-GB" b="0" dirty="0">
                <a:latin typeface="+mn-lt"/>
              </a:rPr>
              <a:t>=http://...&gt;here&lt;/a&gt;.”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GB" b="0" dirty="0">
                <a:latin typeface="+mn-lt"/>
              </a:rPr>
              <a:t>“&lt;a </a:t>
            </a:r>
            <a:r>
              <a:rPr lang="en-GB" b="0" dirty="0" err="1">
                <a:latin typeface="+mn-lt"/>
              </a:rPr>
              <a:t>href</a:t>
            </a:r>
            <a:r>
              <a:rPr lang="en-GB" b="0" dirty="0">
                <a:latin typeface="+mn-lt"/>
              </a:rPr>
              <a:t>=http://...&gt; You can find cheap cars here&lt;/a&gt;”</a:t>
            </a:r>
          </a:p>
          <a:p>
            <a:pPr marL="457200" lvl="1" indent="0">
              <a:buNone/>
            </a:pPr>
            <a:r>
              <a:rPr lang="en-GB" sz="2000" b="1" dirty="0">
                <a:latin typeface="+mn-lt"/>
              </a:rPr>
              <a:t>Anchor text: “</a:t>
            </a:r>
            <a:r>
              <a:rPr lang="en-GB" sz="2000" b="0" dirty="0">
                <a:latin typeface="+mn-lt"/>
              </a:rPr>
              <a:t>You can find cheap cars here”</a:t>
            </a:r>
            <a:endParaRPr lang="en-GB" sz="2000" b="1" dirty="0">
              <a:latin typeface="+mn-lt"/>
            </a:endParaRPr>
          </a:p>
          <a:p>
            <a:r>
              <a:rPr lang="en-GB" b="1" dirty="0"/>
              <a:t>Searching on [text of d2] + [anchor text → d2] is often more effective than searching on [text of d2] only</a:t>
            </a:r>
          </a:p>
          <a:p>
            <a:r>
              <a:rPr lang="en-GB" dirty="0"/>
              <a:t>Example: Query </a:t>
            </a:r>
            <a:r>
              <a:rPr lang="en-GB" dirty="0">
                <a:solidFill>
                  <a:srgbClr val="FF0000"/>
                </a:solidFill>
              </a:rPr>
              <a:t>IBM</a:t>
            </a:r>
          </a:p>
          <a:p>
            <a:pPr lvl="1"/>
            <a:r>
              <a:rPr lang="en-GB" dirty="0"/>
              <a:t>Matches IBM’s copyright page </a:t>
            </a:r>
          </a:p>
          <a:p>
            <a:pPr lvl="1"/>
            <a:r>
              <a:rPr lang="en-GB" dirty="0"/>
              <a:t>Matches IBM </a:t>
            </a:r>
            <a:r>
              <a:rPr lang="en-GB" dirty="0" err="1"/>
              <a:t>wikipedia</a:t>
            </a:r>
            <a:r>
              <a:rPr lang="en-GB" dirty="0"/>
              <a:t> article </a:t>
            </a:r>
          </a:p>
          <a:p>
            <a:pPr lvl="1"/>
            <a:r>
              <a:rPr lang="en-GB" dirty="0"/>
              <a:t>May not match IBM home page! (a lot of graphics)</a:t>
            </a:r>
          </a:p>
          <a:p>
            <a:r>
              <a:rPr lang="en-GB" dirty="0"/>
              <a:t>Searching on [anchor text → d2] is better for the query IBM.</a:t>
            </a:r>
          </a:p>
          <a:p>
            <a:pPr lvl="1"/>
            <a:r>
              <a:rPr lang="en-GB" dirty="0"/>
              <a:t>In this representation, the page with the most occurrences of IBM is www.ibm.com.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896DF-6F9F-FAC4-681B-99406C19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94993"/>
      </p:ext>
    </p:extLst>
  </p:cSld>
  <p:clrMapOvr>
    <a:masterClrMapping/>
  </p:clrMapOvr>
  <p:transition spd="slow">
    <p:zoom dir="in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181E7-C991-935B-6D93-F7B6A639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Anchor text containing IBM  and pointing to www.ibm.com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D49BA-760A-AC1F-E811-26E987247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www.nytimes.com: “</a:t>
            </a:r>
            <a:r>
              <a:rPr lang="en-GB" dirty="0">
                <a:solidFill>
                  <a:srgbClr val="00B050"/>
                </a:solidFill>
              </a:rPr>
              <a:t>IBM acquires Webify</a:t>
            </a:r>
            <a:r>
              <a:rPr lang="en-GB" dirty="0"/>
              <a:t>” 	www.slashdot.org: “</a:t>
            </a:r>
            <a:r>
              <a:rPr lang="en-GB" dirty="0">
                <a:solidFill>
                  <a:srgbClr val="00B050"/>
                </a:solidFill>
              </a:rPr>
              <a:t>New IBM optical chip</a:t>
            </a:r>
            <a:r>
              <a:rPr lang="en-GB" dirty="0"/>
              <a:t>” 	www.stanford.edu: “</a:t>
            </a:r>
            <a:r>
              <a:rPr lang="en-GB" dirty="0">
                <a:solidFill>
                  <a:srgbClr val="00B050"/>
                </a:solidFill>
              </a:rPr>
              <a:t>IBM faculty award recipients</a:t>
            </a:r>
            <a:r>
              <a:rPr lang="en-GB" dirty="0"/>
              <a:t>”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		wwww.ibm.com </a:t>
            </a:r>
          </a:p>
          <a:p>
            <a:r>
              <a:rPr lang="en-GB" dirty="0"/>
              <a:t>Thus: Anchor text is often a better description of a page’s content than the page itself. </a:t>
            </a:r>
          </a:p>
          <a:p>
            <a:r>
              <a:rPr lang="en-GB" dirty="0"/>
              <a:t>Anchor text can be weighted more highly than document text. (based on Assumptions 1&amp;2)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120A6-D903-7FE8-AEF0-2066AE61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83AAB9C-4CD9-A841-2F42-52C1074F594C}"/>
              </a:ext>
            </a:extLst>
          </p:cNvPr>
          <p:cNvCxnSpPr>
            <a:cxnSpLocks/>
          </p:cNvCxnSpPr>
          <p:nvPr/>
        </p:nvCxnSpPr>
        <p:spPr bwMode="auto">
          <a:xfrm flipH="1">
            <a:off x="4287044" y="1764223"/>
            <a:ext cx="106474" cy="1512168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1F6FDED-1A12-F064-A5C6-341FAE5CC0B8}"/>
              </a:ext>
            </a:extLst>
          </p:cNvPr>
          <p:cNvCxnSpPr>
            <a:cxnSpLocks/>
          </p:cNvCxnSpPr>
          <p:nvPr/>
        </p:nvCxnSpPr>
        <p:spPr bwMode="auto">
          <a:xfrm flipH="1">
            <a:off x="4393518" y="2348880"/>
            <a:ext cx="466514" cy="92260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3C15743-E370-E452-AF38-4812F5CAFADD}"/>
              </a:ext>
            </a:extLst>
          </p:cNvPr>
          <p:cNvCxnSpPr>
            <a:cxnSpLocks/>
          </p:cNvCxnSpPr>
          <p:nvPr/>
        </p:nvCxnSpPr>
        <p:spPr bwMode="auto">
          <a:xfrm>
            <a:off x="4121181" y="2629969"/>
            <a:ext cx="75084" cy="64807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778700"/>
      </p:ext>
    </p:extLst>
  </p:cSld>
  <p:clrMapOvr>
    <a:masterClrMapping/>
  </p:clrMapOvr>
  <p:transition spd="slow">
    <p:zoom dir="in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22F12-E230-8EEC-838A-7C6A802A5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163648"/>
            <a:ext cx="8215064" cy="685800"/>
          </a:xfrm>
        </p:spPr>
        <p:txBody>
          <a:bodyPr/>
          <a:lstStyle/>
          <a:p>
            <a:r>
              <a:rPr lang="en-GB" dirty="0"/>
              <a:t>Origins of PageRank based on Anchor: </a:t>
            </a:r>
            <a:br>
              <a:rPr lang="en-GB" dirty="0"/>
            </a:br>
            <a:r>
              <a:rPr lang="en-GB" dirty="0"/>
              <a:t>Citation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F240B-1708-906B-BBAA-126DF65D1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used the same formal representation (as DAG) for </a:t>
            </a:r>
            <a:r>
              <a:rPr lang="en-GB" dirty="0">
                <a:solidFill>
                  <a:srgbClr val="FF0000"/>
                </a:solidFill>
              </a:rPr>
              <a:t>citations</a:t>
            </a:r>
            <a:r>
              <a:rPr lang="en-GB" dirty="0"/>
              <a:t> in the scientific literature</a:t>
            </a:r>
          </a:p>
          <a:p>
            <a:pPr marL="0" indent="0">
              <a:buNone/>
            </a:pPr>
            <a:r>
              <a:rPr lang="en-GB" sz="1600" dirty="0"/>
              <a:t>“This process of deriving a query from an information need in the web context has received a great deal of attention: </a:t>
            </a:r>
            <a:r>
              <a:rPr lang="en-GB" sz="1600" dirty="0" err="1">
                <a:solidFill>
                  <a:srgbClr val="00B050"/>
                </a:solidFill>
              </a:rPr>
              <a:t>Holscher</a:t>
            </a:r>
            <a:r>
              <a:rPr lang="en-GB" sz="1600" dirty="0">
                <a:solidFill>
                  <a:srgbClr val="00B050"/>
                </a:solidFill>
              </a:rPr>
              <a:t> and </a:t>
            </a:r>
            <a:r>
              <a:rPr lang="en-GB" sz="1600" dirty="0" err="1">
                <a:solidFill>
                  <a:srgbClr val="00B050"/>
                </a:solidFill>
              </a:rPr>
              <a:t>Strube</a:t>
            </a:r>
            <a:r>
              <a:rPr lang="en-GB" sz="1600" dirty="0">
                <a:solidFill>
                  <a:srgbClr val="00B050"/>
                </a:solidFill>
              </a:rPr>
              <a:t> [HS00] point out that experienced and novice users construct searches differently</a:t>
            </a:r>
            <a:r>
              <a:rPr lang="en-GB" sz="1600" dirty="0"/>
              <a:t>, </a:t>
            </a:r>
            <a:r>
              <a:rPr lang="en-GB" sz="1600" dirty="0">
                <a:solidFill>
                  <a:srgbClr val="0070C0"/>
                </a:solidFill>
              </a:rPr>
              <a:t>Navarro-Pietro et al. [NSR99] derived a cognitive model for web search,</a:t>
            </a:r>
            <a:r>
              <a:rPr lang="en-GB" sz="1600" dirty="0"/>
              <a:t> </a:t>
            </a:r>
            <a:r>
              <a:rPr lang="en-GB" sz="1600" dirty="0" err="1">
                <a:solidFill>
                  <a:srgbClr val="A36F5D"/>
                </a:solidFill>
              </a:rPr>
              <a:t>Muramatu</a:t>
            </a:r>
            <a:r>
              <a:rPr lang="en-GB" sz="1600" dirty="0">
                <a:solidFill>
                  <a:srgbClr val="A36F5D"/>
                </a:solidFill>
              </a:rPr>
              <a:t> and Pratt [MR01] explore users' mental model of search engines, etc. See also [CDT99]. </a:t>
            </a:r>
            <a:r>
              <a:rPr lang="en-GB" sz="1600" dirty="0"/>
              <a:t>However, all this literature shares the assumption that web searches are motivated by an information need.” </a:t>
            </a:r>
          </a:p>
          <a:p>
            <a:r>
              <a:rPr lang="en-GB" dirty="0"/>
              <a:t>Appropriately weighted citation frequency is an excellent measure of quality for scientific publications.</a:t>
            </a:r>
          </a:p>
          <a:p>
            <a:r>
              <a:rPr lang="en-GB" dirty="0"/>
              <a:t>We can do the same for </a:t>
            </a:r>
            <a:r>
              <a:rPr lang="en-GB" dirty="0">
                <a:solidFill>
                  <a:srgbClr val="FF0000"/>
                </a:solidFill>
              </a:rPr>
              <a:t>hyperlinks</a:t>
            </a:r>
            <a:r>
              <a:rPr lang="en-GB" dirty="0"/>
              <a:t> on the web</a:t>
            </a:r>
          </a:p>
          <a:p>
            <a:r>
              <a:rPr lang="en-GB" dirty="0"/>
              <a:t>That is calculate a weighted link frequency on the web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774CB-79F6-70E8-1B88-D0BFA9DB6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182270"/>
      </p:ext>
    </p:extLst>
  </p:cSld>
  <p:clrMapOvr>
    <a:masterClrMapping/>
  </p:clrMapOvr>
  <p:transition spd="slow">
    <p:zoom dir="in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3B788-85F7-B8AD-E8F7-F7D5DCA5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Information Retrieval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20A37-AE67-9B58-ABAC-84A05E998B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Web search</a:t>
            </a:r>
          </a:p>
        </p:txBody>
      </p:sp>
    </p:spTree>
    <p:extLst>
      <p:ext uri="{BB962C8B-B14F-4D97-AF65-F5344CB8AC3E}">
        <p14:creationId xmlns:p14="http://schemas.microsoft.com/office/powerpoint/2010/main" val="829906089"/>
      </p:ext>
    </p:extLst>
  </p:cSld>
  <p:clrMapOvr>
    <a:masterClrMapping/>
  </p:clrMapOvr>
  <p:transition spd="slow">
    <p:zoom dir="in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3396-8D16-1B29-CC66-4C031F72B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PageRank with anchor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2366D-58B0-A7E9-389B-B3DD70358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354231"/>
            <a:ext cx="8215064" cy="4680520"/>
          </a:xfrm>
        </p:spPr>
        <p:txBody>
          <a:bodyPr/>
          <a:lstStyle/>
          <a:p>
            <a:r>
              <a:rPr lang="en-GB" sz="2800" dirty="0"/>
              <a:t>Using the inverted index, it retrieves all </a:t>
            </a:r>
            <a:r>
              <a:rPr lang="en-GB" sz="2800" dirty="0">
                <a:solidFill>
                  <a:srgbClr val="FF0000"/>
                </a:solidFill>
              </a:rPr>
              <a:t>hits</a:t>
            </a:r>
            <a:r>
              <a:rPr lang="en-GB" sz="2800" dirty="0"/>
              <a:t> of a query term in a document (full text, fancy and anchor)</a:t>
            </a:r>
          </a:p>
          <a:p>
            <a:r>
              <a:rPr lang="en-GB" sz="2800" dirty="0"/>
              <a:t>Based on the hits </a:t>
            </a:r>
            <a:r>
              <a:rPr lang="en-GB" sz="2800" dirty="0">
                <a:solidFill>
                  <a:srgbClr val="00B050"/>
                </a:solidFill>
              </a:rPr>
              <a:t>computes the dot product </a:t>
            </a:r>
            <a:r>
              <a:rPr lang="en-GB" sz="2800" dirty="0"/>
              <a:t>between a type-weight vector (full text, anchor, fancy) and a count-weight vector (counting number of full text, anchor and fancy hits) to create the document score (RSV)</a:t>
            </a:r>
          </a:p>
          <a:p>
            <a:r>
              <a:rPr lang="en-GB" sz="2800" dirty="0"/>
              <a:t>The RSV are combined to produce the final PageRank</a:t>
            </a:r>
          </a:p>
          <a:p>
            <a:r>
              <a:rPr lang="en-GB" sz="2800" dirty="0">
                <a:solidFill>
                  <a:srgbClr val="00B050"/>
                </a:solidFill>
              </a:rPr>
              <a:t>What about the anchor links to non-existing page?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CA926-D748-80E9-69EC-CEB48717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341570"/>
      </p:ext>
    </p:extLst>
  </p:cSld>
  <p:clrMapOvr>
    <a:masterClrMapping/>
  </p:clrMapOvr>
  <p:transition spd="slow">
    <p:zoom dir="in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A5293-317F-E7E7-4D40-D3863105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Random walk and Long-term visit rate (graph theory)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CCEBF-4BF4-4430-2F82-61DBD2855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Solving google bomb and anchor to a non exists page</a:t>
            </a:r>
          </a:p>
        </p:txBody>
      </p:sp>
    </p:spTree>
    <p:extLst>
      <p:ext uri="{BB962C8B-B14F-4D97-AF65-F5344CB8AC3E}">
        <p14:creationId xmlns:p14="http://schemas.microsoft.com/office/powerpoint/2010/main" val="1774917835"/>
      </p:ext>
    </p:extLst>
  </p:cSld>
  <p:clrMapOvr>
    <a:masterClrMapping/>
  </p:clrMapOvr>
  <p:transition spd="slow">
    <p:zoom dir="in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33B6A1-A67F-74C0-9088-1CAABBE9D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656" y="373856"/>
            <a:ext cx="7134944" cy="685800"/>
          </a:xfrm>
        </p:spPr>
        <p:txBody>
          <a:bodyPr/>
          <a:lstStyle/>
          <a:p>
            <a:r>
              <a:rPr lang="en-GB" dirty="0"/>
              <a:t>Model behind PageRank: Random walk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D2CD34-F67A-4B8D-6396-8B8BF756F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8" y="1412776"/>
            <a:ext cx="8280920" cy="4680520"/>
          </a:xfrm>
        </p:spPr>
        <p:txBody>
          <a:bodyPr/>
          <a:lstStyle/>
          <a:p>
            <a:r>
              <a:rPr lang="en-GB" sz="2800" dirty="0"/>
              <a:t>Imagine a web surfer doing a random walk on the web </a:t>
            </a:r>
          </a:p>
          <a:p>
            <a:pPr lvl="1"/>
            <a:r>
              <a:rPr lang="en-GB" sz="2400" dirty="0"/>
              <a:t>Start at a random page </a:t>
            </a:r>
          </a:p>
          <a:p>
            <a:pPr lvl="1"/>
            <a:r>
              <a:rPr lang="en-GB" sz="2400" dirty="0"/>
              <a:t>At each step, go out of the current page along one of the links on that page, </a:t>
            </a:r>
            <a:r>
              <a:rPr lang="en-GB" sz="2400" b="1" dirty="0">
                <a:solidFill>
                  <a:srgbClr val="FF0000"/>
                </a:solidFill>
              </a:rPr>
              <a:t>equiprobably</a:t>
            </a:r>
            <a:r>
              <a:rPr lang="en-GB" sz="2400" dirty="0">
                <a:solidFill>
                  <a:srgbClr val="FF0000"/>
                </a:solidFill>
              </a:rPr>
              <a:t> </a:t>
            </a:r>
          </a:p>
          <a:p>
            <a:r>
              <a:rPr lang="en-GB" sz="2800" dirty="0"/>
              <a:t>In the steady state, each page has a </a:t>
            </a:r>
            <a:r>
              <a:rPr lang="en-GB" sz="2800" dirty="0">
                <a:solidFill>
                  <a:srgbClr val="00B050"/>
                </a:solidFill>
              </a:rPr>
              <a:t>long-term visit rate </a:t>
            </a:r>
            <a:r>
              <a:rPr lang="en-GB" sz="2800" dirty="0">
                <a:solidFill>
                  <a:schemeClr val="tx1"/>
                </a:solidFill>
              </a:rPr>
              <a:t>(LTVR is the same concept of </a:t>
            </a:r>
            <a:r>
              <a:rPr lang="en-GB" sz="2800" dirty="0">
                <a:solidFill>
                  <a:srgbClr val="FF0000"/>
                </a:solidFill>
              </a:rPr>
              <a:t>RSV</a:t>
            </a:r>
            <a:r>
              <a:rPr lang="en-GB" sz="2800" dirty="0">
                <a:solidFill>
                  <a:schemeClr val="tx1"/>
                </a:solidFill>
              </a:rPr>
              <a:t>)</a:t>
            </a:r>
            <a:endParaRPr lang="en-GB" sz="2800" dirty="0"/>
          </a:p>
          <a:p>
            <a:r>
              <a:rPr lang="en-GB" sz="2800" dirty="0"/>
              <a:t>This long-term visit rate is the page’s </a:t>
            </a:r>
            <a:r>
              <a:rPr lang="en-GB" sz="2800" dirty="0">
                <a:solidFill>
                  <a:srgbClr val="00B050"/>
                </a:solidFill>
              </a:rPr>
              <a:t>PageRank. </a:t>
            </a:r>
          </a:p>
          <a:p>
            <a:r>
              <a:rPr lang="en-GB" sz="2800" dirty="0">
                <a:solidFill>
                  <a:srgbClr val="00B050"/>
                </a:solidFill>
              </a:rPr>
              <a:t>PageRank = long-term visit rate </a:t>
            </a:r>
          </a:p>
          <a:p>
            <a:pPr marL="0" indent="1881188">
              <a:buNone/>
            </a:pPr>
            <a:r>
              <a:rPr lang="en-GB" sz="2800" dirty="0">
                <a:solidFill>
                  <a:srgbClr val="00B050"/>
                </a:solidFill>
              </a:rPr>
              <a:t>= </a:t>
            </a:r>
            <a:r>
              <a:rPr lang="en-GB" sz="2800" dirty="0">
                <a:solidFill>
                  <a:srgbClr val="FF0000"/>
                </a:solidFill>
              </a:rPr>
              <a:t>steady state probability</a:t>
            </a:r>
          </a:p>
        </p:txBody>
      </p:sp>
    </p:spTree>
    <p:extLst>
      <p:ext uri="{BB962C8B-B14F-4D97-AF65-F5344CB8AC3E}">
        <p14:creationId xmlns:p14="http://schemas.microsoft.com/office/powerpoint/2010/main" val="98731986"/>
      </p:ext>
    </p:extLst>
  </p:cSld>
  <p:clrMapOvr>
    <a:masterClrMapping/>
  </p:clrMapOvr>
  <p:transition spd="slow">
    <p:zoom dir="in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6723C-BADB-CF89-4E11-188DDFDA3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Formalisation of random walk: Markov chains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00FAF0-DB64-1C85-C331-AB0BAA40E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44" y="1628800"/>
            <a:ext cx="8215312" cy="452904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FF18B-E327-EFB4-0DEB-9C4D091EF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57563"/>
      </p:ext>
    </p:extLst>
  </p:cSld>
  <p:clrMapOvr>
    <a:masterClrMapping/>
  </p:clrMapOvr>
  <p:transition spd="slow">
    <p:zoom dir="in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9D910-E842-7B44-2A1B-A286F938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web graph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5DE615-822A-9C61-E89F-AC6002DBA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51720" y="1344512"/>
            <a:ext cx="5616624" cy="500358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24B2A7-D775-4F5B-AED4-DF6726267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111484"/>
      </p:ext>
    </p:extLst>
  </p:cSld>
  <p:clrMapOvr>
    <a:masterClrMapping/>
  </p:clrMapOvr>
  <p:transition spd="slow">
    <p:zoom dir="in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D239-4384-51BD-BCC5-3CFD382F5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 matrix for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5B6E73-D013-6D8F-2211-D12ECA889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9712" y="1655727"/>
            <a:ext cx="5790755" cy="405752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DFDCD2-F371-D3CF-1509-C6BF0C6B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07571"/>
      </p:ext>
    </p:extLst>
  </p:cSld>
  <p:clrMapOvr>
    <a:masterClrMapping/>
  </p:clrMapOvr>
  <p:transition spd="slow">
    <p:zoom dir="in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0502-DC7A-CCE6-E74D-5C8D10A0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Transition probability matrix P </a:t>
            </a:r>
            <a:r>
              <a:rPr lang="en-GB" sz="2800" dirty="0"/>
              <a:t>for example (with </a:t>
            </a:r>
            <a:r>
              <a:rPr lang="en-GB" sz="2800" b="1" dirty="0">
                <a:solidFill>
                  <a:srgbClr val="FF0000"/>
                </a:solidFill>
              </a:rPr>
              <a:t>equiprobably)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F0A7AB-A550-2AD5-A75F-3A5E8D5AF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600" y="1611521"/>
            <a:ext cx="7272808" cy="37075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BA32F4-591C-CD87-BE81-1783D975C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42462"/>
      </p:ext>
    </p:extLst>
  </p:cSld>
  <p:clrMapOvr>
    <a:masterClrMapping/>
  </p:clrMapOvr>
  <p:transition spd="slow">
    <p:zoom dir="in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B82A-99BD-E7C0-0C3A-A1112193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Long-term visit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F1422-3485-CBCF-19DE-441CBF988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Recall: PageRank = long-term visit rate </a:t>
            </a:r>
          </a:p>
          <a:p>
            <a:r>
              <a:rPr lang="en-GB" dirty="0"/>
              <a:t>Long-term visit rate of page </a:t>
            </a:r>
            <a:r>
              <a:rPr lang="en-GB" i="1" dirty="0"/>
              <a:t>d</a:t>
            </a:r>
            <a:r>
              <a:rPr lang="en-GB" dirty="0"/>
              <a:t> is the probability that a web surfer is at page </a:t>
            </a:r>
            <a:r>
              <a:rPr lang="en-GB" i="1" dirty="0"/>
              <a:t>d</a:t>
            </a:r>
            <a:r>
              <a:rPr lang="en-GB" dirty="0"/>
              <a:t> at a given point in time. </a:t>
            </a:r>
          </a:p>
          <a:p>
            <a:r>
              <a:rPr lang="en-GB" dirty="0"/>
              <a:t>Next: </a:t>
            </a:r>
            <a:r>
              <a:rPr lang="en-GB" dirty="0">
                <a:solidFill>
                  <a:srgbClr val="00B050"/>
                </a:solidFill>
              </a:rPr>
              <a:t>what properties </a:t>
            </a:r>
            <a:r>
              <a:rPr lang="en-GB" dirty="0"/>
              <a:t>must hold of the web graph for the long-term visit rate to be </a:t>
            </a:r>
            <a:r>
              <a:rPr lang="en-GB" sz="2800" b="1" dirty="0"/>
              <a:t>well defined</a:t>
            </a:r>
            <a:r>
              <a:rPr lang="en-GB" dirty="0"/>
              <a:t>? </a:t>
            </a:r>
          </a:p>
          <a:p>
            <a:r>
              <a:rPr lang="en-GB" dirty="0"/>
              <a:t>The web graph must correspond to an </a:t>
            </a:r>
            <a:r>
              <a:rPr lang="en-GB" b="1" dirty="0">
                <a:solidFill>
                  <a:srgbClr val="FF0000"/>
                </a:solidFill>
              </a:rPr>
              <a:t>ergodic</a:t>
            </a:r>
            <a:r>
              <a:rPr lang="en-GB" dirty="0"/>
              <a:t> Markov chain. </a:t>
            </a:r>
          </a:p>
          <a:p>
            <a:r>
              <a:rPr lang="en-GB" b="1" dirty="0"/>
              <a:t>First a special case: </a:t>
            </a:r>
            <a:r>
              <a:rPr lang="en-GB" dirty="0"/>
              <a:t>The web graph must </a:t>
            </a:r>
            <a:r>
              <a:rPr lang="en-GB" b="1" dirty="0"/>
              <a:t>not</a:t>
            </a:r>
            <a:r>
              <a:rPr lang="en-GB" dirty="0"/>
              <a:t> contain </a:t>
            </a:r>
            <a:r>
              <a:rPr lang="en-GB" b="1" dirty="0">
                <a:solidFill>
                  <a:srgbClr val="FF0000"/>
                </a:solidFill>
              </a:rPr>
              <a:t>dead ends.</a:t>
            </a:r>
          </a:p>
          <a:p>
            <a:pPr marL="363538" indent="0">
              <a:buNone/>
            </a:pPr>
            <a:r>
              <a:rPr lang="en-GB" sz="2000" b="1" dirty="0">
                <a:solidFill>
                  <a:schemeClr val="tx1"/>
                </a:solidFill>
              </a:rPr>
              <a:t>(</a:t>
            </a:r>
            <a:r>
              <a:rPr lang="en-GB" sz="2000" b="1" dirty="0">
                <a:solidFill>
                  <a:srgbClr val="FF0000"/>
                </a:solidFill>
              </a:rPr>
              <a:t>ergodic: </a:t>
            </a:r>
            <a:r>
              <a:rPr lang="en-GB" sz="20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positive recurrent aperiodic state of stochastic systems; tending in probability to a limiting form that is independent of the initial conditions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FEE79F-A8B0-7996-6F08-FC3E24036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776660"/>
      </p:ext>
    </p:extLst>
  </p:cSld>
  <p:clrMapOvr>
    <a:masterClrMapping/>
  </p:clrMapOvr>
  <p:transition spd="slow">
    <p:zoom dir="in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5EC07-8C84-01C3-6867-C39CF471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Dead ends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210224-CCE7-CB18-FC76-2E00C04F2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363" y="1583094"/>
            <a:ext cx="2952328" cy="238248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DFF881-5815-2F3B-4E20-1418EF5E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DF5EB-7A07-A6BF-91B9-176B6C3F356F}"/>
              </a:ext>
            </a:extLst>
          </p:cNvPr>
          <p:cNvSpPr txBox="1"/>
          <p:nvPr/>
        </p:nvSpPr>
        <p:spPr>
          <a:xfrm>
            <a:off x="718147" y="4221088"/>
            <a:ext cx="776476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The web is full of dead ends.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Random walk can get stuck in dead ends.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If there are dead ends, long-term visit rates are not well-defined (or non-sensical).</a:t>
            </a:r>
          </a:p>
        </p:txBody>
      </p:sp>
    </p:spTree>
    <p:extLst>
      <p:ext uri="{BB962C8B-B14F-4D97-AF65-F5344CB8AC3E}">
        <p14:creationId xmlns:p14="http://schemas.microsoft.com/office/powerpoint/2010/main" val="1775995071"/>
      </p:ext>
    </p:extLst>
  </p:cSld>
  <p:clrMapOvr>
    <a:masterClrMapping/>
  </p:clrMapOvr>
  <p:transition spd="slow">
    <p:zoom dir="in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335FC-9DEE-49DC-3C4C-641CD1D4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Teleporting – to get us out of dead ends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9A1FF2-8825-D4D4-CB94-33A1EE547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08189-8424-E8E8-09D7-E993BE5E39C8}"/>
              </a:ext>
            </a:extLst>
          </p:cNvPr>
          <p:cNvSpPr txBox="1"/>
          <p:nvPr/>
        </p:nvSpPr>
        <p:spPr>
          <a:xfrm>
            <a:off x="179512" y="1589429"/>
            <a:ext cx="889248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0" dirty="0"/>
              <a:t>At a </a:t>
            </a:r>
            <a:r>
              <a:rPr lang="en-GB" b="0" dirty="0">
                <a:solidFill>
                  <a:srgbClr val="00B050"/>
                </a:solidFill>
              </a:rPr>
              <a:t>dead end</a:t>
            </a:r>
            <a:r>
              <a:rPr lang="en-GB" b="0" dirty="0"/>
              <a:t>, jump to a random web page with prob. 1/N.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At a non-dead end, with probability 10%, jump to a random web page (to each with a probability of 0.1/N).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With remaining probability (90%), follow a random hyperlink on the page.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For example, if the page has 4 outgoing links: randomly choose one with probability (1-0.10)/4=0.225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0" dirty="0"/>
              <a:t>10% is a parameter, </a:t>
            </a:r>
            <a:r>
              <a:rPr lang="en-GB" dirty="0"/>
              <a:t>the teleportation rate. (</a:t>
            </a:r>
            <a:r>
              <a:rPr lang="en-GB" dirty="0">
                <a:solidFill>
                  <a:srgbClr val="FF0000"/>
                </a:solidFill>
              </a:rPr>
              <a:t>damping factor)</a:t>
            </a:r>
            <a:endParaRPr lang="en-GB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0" dirty="0"/>
              <a:t>Note: “jumping” from dead end is independent of teleportation rate.</a:t>
            </a:r>
          </a:p>
        </p:txBody>
      </p:sp>
    </p:spTree>
    <p:extLst>
      <p:ext uri="{BB962C8B-B14F-4D97-AF65-F5344CB8AC3E}">
        <p14:creationId xmlns:p14="http://schemas.microsoft.com/office/powerpoint/2010/main" val="1233973987"/>
      </p:ext>
    </p:extLst>
  </p:cSld>
  <p:clrMapOvr>
    <a:masterClrMapping/>
  </p:clrMapOvr>
  <p:transition spd="slow">
    <p:zoom dir="in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D163C0-9991-180B-3243-2DFBA0366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ways of IR (lecture2) 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26361675-C091-C2DC-5ABA-5DBEA57E3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7544" y="1844824"/>
            <a:ext cx="8143056" cy="35892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9BC86A-40A0-7E76-2F27-95126B833E4A}"/>
              </a:ext>
            </a:extLst>
          </p:cNvPr>
          <p:cNvSpPr txBox="1"/>
          <p:nvPr/>
        </p:nvSpPr>
        <p:spPr>
          <a:xfrm>
            <a:off x="1624964" y="5589240"/>
            <a:ext cx="16850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General 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FE502-CF25-0A0F-EF0C-B5F00881DF03}"/>
              </a:ext>
            </a:extLst>
          </p:cNvPr>
          <p:cNvSpPr txBox="1"/>
          <p:nvPr/>
        </p:nvSpPr>
        <p:spPr>
          <a:xfrm>
            <a:off x="5940152" y="5547281"/>
            <a:ext cx="217880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Web-based</a:t>
            </a:r>
            <a:r>
              <a:rPr lang="en-GB" dirty="0"/>
              <a:t> IS</a:t>
            </a:r>
          </a:p>
        </p:txBody>
      </p:sp>
    </p:spTree>
    <p:extLst>
      <p:ext uri="{BB962C8B-B14F-4D97-AF65-F5344CB8AC3E}">
        <p14:creationId xmlns:p14="http://schemas.microsoft.com/office/powerpoint/2010/main" val="4210187998"/>
      </p:ext>
    </p:extLst>
  </p:cSld>
  <p:clrMapOvr>
    <a:masterClrMapping/>
  </p:clrMapOvr>
  <p:transition spd="slow">
    <p:zoom dir="in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FD8E-F288-EB3B-C0B9-CC8C82538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 of teleporting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DADE2-8D73-E8DD-5E39-BD65C3522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468" y="2145191"/>
            <a:ext cx="8215064" cy="3084009"/>
          </a:xfrm>
        </p:spPr>
        <p:txBody>
          <a:bodyPr/>
          <a:lstStyle/>
          <a:p>
            <a:r>
              <a:rPr lang="en-GB" sz="2800" dirty="0"/>
              <a:t>With </a:t>
            </a:r>
            <a:r>
              <a:rPr lang="en-GB" sz="2800" b="1" dirty="0"/>
              <a:t>teleporting</a:t>
            </a:r>
            <a:r>
              <a:rPr lang="en-GB" sz="2800" dirty="0"/>
              <a:t>, we cannot get stuck in a dead end. </a:t>
            </a:r>
          </a:p>
          <a:p>
            <a:r>
              <a:rPr lang="en-GB" sz="2800" dirty="0"/>
              <a:t>But even without dead ends, a graph may not have well-defined long-term visit rates. </a:t>
            </a:r>
          </a:p>
          <a:p>
            <a:r>
              <a:rPr lang="en-GB" sz="2800" dirty="0"/>
              <a:t>More generally, we require that the Markov chain be </a:t>
            </a:r>
            <a:r>
              <a:rPr lang="en-GB" sz="2800" b="1" dirty="0">
                <a:solidFill>
                  <a:srgbClr val="FF0000"/>
                </a:solidFill>
              </a:rPr>
              <a:t>ergodic</a:t>
            </a:r>
            <a:r>
              <a:rPr lang="en-GB" sz="28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EE5215-AE4C-703A-6036-0B516F981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452789"/>
      </p:ext>
    </p:extLst>
  </p:cSld>
  <p:clrMapOvr>
    <a:masterClrMapping/>
  </p:clrMapOvr>
  <p:transition spd="slow">
    <p:zoom dir="in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C70C-BD73-DE8E-485D-88FD25B46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Ergodic Markov 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A2A39-EDCA-A72D-F653-48160653E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556792"/>
            <a:ext cx="8215064" cy="2592288"/>
          </a:xfrm>
        </p:spPr>
        <p:txBody>
          <a:bodyPr/>
          <a:lstStyle/>
          <a:p>
            <a:r>
              <a:rPr lang="en-GB" dirty="0"/>
              <a:t>A Markov chain is ergodic </a:t>
            </a:r>
            <a:r>
              <a:rPr lang="en-GB" b="1" i="1" dirty="0" err="1"/>
              <a:t>iff</a:t>
            </a:r>
            <a:r>
              <a:rPr lang="en-GB" dirty="0"/>
              <a:t> it is </a:t>
            </a:r>
            <a:r>
              <a:rPr lang="en-GB" dirty="0">
                <a:solidFill>
                  <a:srgbClr val="00B050"/>
                </a:solidFill>
              </a:rPr>
              <a:t>irreducible</a:t>
            </a:r>
            <a:r>
              <a:rPr lang="en-GB" dirty="0"/>
              <a:t> and </a:t>
            </a:r>
            <a:r>
              <a:rPr lang="en-GB" dirty="0">
                <a:solidFill>
                  <a:srgbClr val="00B050"/>
                </a:solidFill>
              </a:rPr>
              <a:t>aperiodic</a:t>
            </a:r>
            <a:r>
              <a:rPr lang="en-GB" dirty="0"/>
              <a:t>. </a:t>
            </a:r>
          </a:p>
          <a:p>
            <a:r>
              <a:rPr lang="en-GB" dirty="0"/>
              <a:t>Irreducibility. Roughly: there is a path from any page to any other page. </a:t>
            </a:r>
          </a:p>
          <a:p>
            <a:r>
              <a:rPr lang="en-GB" dirty="0"/>
              <a:t>Aperiodicity. Roughly: The pages cannot be partitioned such that the random walker visits the partitions sequentially. </a:t>
            </a:r>
          </a:p>
          <a:p>
            <a:r>
              <a:rPr lang="en-GB" dirty="0"/>
              <a:t>A non-ergodic Markov chain: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ED0C92-2597-C257-A5F1-E2A020679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17181-3D87-CE5E-9C33-C892E9EEC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71800" y="4365104"/>
            <a:ext cx="3866853" cy="147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56853"/>
      </p:ext>
    </p:extLst>
  </p:cSld>
  <p:clrMapOvr>
    <a:masterClrMapping/>
  </p:clrMapOvr>
  <p:transition spd="slow">
    <p:zoom dir="in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B570D-30CA-CA90-D019-0806D760C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Ergodic Markov chains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1ADAD87-1EBC-CA77-B230-015B9C477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3568" y="1556792"/>
            <a:ext cx="8215312" cy="450886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B351F5-972D-7C5A-4B38-DC3C0F497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020690"/>
      </p:ext>
    </p:extLst>
  </p:cSld>
  <p:clrMapOvr>
    <a:masterClrMapping/>
  </p:clrMapOvr>
  <p:transition spd="slow">
    <p:zoom dir="in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F6198-6F03-EA40-DAA0-C58E24DE5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we 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B7B3DF-9B2F-C847-F449-434965892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ADC158-E153-EC13-9C14-511C156D6B06}"/>
              </a:ext>
            </a:extLst>
          </p:cNvPr>
          <p:cNvSpPr txBox="1"/>
          <p:nvPr/>
        </p:nvSpPr>
        <p:spPr>
          <a:xfrm>
            <a:off x="719572" y="2492896"/>
            <a:ext cx="7704856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We now know what to do to make sure we have a well-defined PageRank for each page.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Next: how to compute PageRank</a:t>
            </a:r>
          </a:p>
        </p:txBody>
      </p:sp>
    </p:spTree>
    <p:extLst>
      <p:ext uri="{BB962C8B-B14F-4D97-AF65-F5344CB8AC3E}">
        <p14:creationId xmlns:p14="http://schemas.microsoft.com/office/powerpoint/2010/main" val="2750609337"/>
      </p:ext>
    </p:extLst>
  </p:cSld>
  <p:clrMapOvr>
    <a:masterClrMapping/>
  </p:clrMapOvr>
  <p:transition spd="slow">
    <p:zoom dir="in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89F796-D72B-218F-17DC-5F8DD0A69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PageRank Calculation </a:t>
            </a:r>
            <a:r>
              <a:rPr lang="en-GB" sz="4000" b="1" dirty="0"/>
              <a:t>With Probability vector  </a:t>
            </a:r>
            <a:br>
              <a:rPr lang="en-GB" sz="4000" b="1" dirty="0"/>
            </a:br>
            <a:r>
              <a:rPr lang="en-GB" dirty="0"/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A81FE-CD2F-0164-8B26-6CFECA5D6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24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C47C5F-354D-90AD-EB4C-638580970B2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08725"/>
            <a:ext cx="2952750" cy="365125"/>
          </a:xfrm>
        </p:spPr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382750"/>
      </p:ext>
    </p:extLst>
  </p:cSld>
  <p:clrMapOvr>
    <a:masterClrMapping/>
  </p:clrMapOvr>
  <p:transition spd="slow">
    <p:zoom dir="in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30330B-8932-AFC7-8175-B1A2F0CFF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Formalization of “visit”: Probability vector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C5D5048-AAE6-8563-B654-50C01B47D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44" y="1700808"/>
            <a:ext cx="8215312" cy="4010679"/>
          </a:xfrm>
        </p:spPr>
      </p:pic>
    </p:spTree>
    <p:extLst>
      <p:ext uri="{BB962C8B-B14F-4D97-AF65-F5344CB8AC3E}">
        <p14:creationId xmlns:p14="http://schemas.microsoft.com/office/powerpoint/2010/main" val="214591574"/>
      </p:ext>
    </p:extLst>
  </p:cSld>
  <p:clrMapOvr>
    <a:masterClrMapping/>
  </p:clrMapOvr>
  <p:transition spd="slow">
    <p:zoom dir="in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6D7B5-2709-6541-94E1-A5F791993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in probability vector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C9CBFA-51E0-6F69-5913-3285ADEFA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44" y="2204864"/>
            <a:ext cx="8215312" cy="28129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809B7-DF3B-4F1F-5F77-05C855C4E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144818"/>
      </p:ext>
    </p:extLst>
  </p:cSld>
  <p:clrMapOvr>
    <a:masterClrMapping/>
  </p:clrMapOvr>
  <p:transition spd="slow">
    <p:zoom dir="in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9012-B44A-02F3-C6F2-4D6185F5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Steady state in vector notation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4798A0-6136-D495-9FDD-A93F13B50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44" y="1977505"/>
            <a:ext cx="8215312" cy="341396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C9008-5789-92C7-0B7F-D6355B2B1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790249"/>
      </p:ext>
    </p:extLst>
  </p:cSld>
  <p:clrMapOvr>
    <a:masterClrMapping/>
  </p:clrMapOvr>
  <p:transition spd="slow">
    <p:zoom dir="in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5C263-FF39-40CD-7C9F-E9E4A75D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CE99A-4B2F-4751-F53A-B60343FCD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Calculate the PageRank in this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53010-0F9A-5E0B-DDE9-1C957F73B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3631AD-C2BE-9B87-9A2E-F131A720D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2420471"/>
            <a:ext cx="6373114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30905"/>
      </p:ext>
    </p:extLst>
  </p:cSld>
  <p:clrMapOvr>
    <a:masterClrMapping/>
  </p:clrMapOvr>
  <p:transition spd="slow">
    <p:zoom dir="in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4FFD9-D768-B73F-D43B-258EFB8D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PageRank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A0760-A8E1-6DF9-9341-F0BD45523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C2AE5E-4433-B41B-A0D6-F8C8E1AE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42" y="1484784"/>
            <a:ext cx="7459116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020578"/>
      </p:ext>
    </p:extLst>
  </p:cSld>
  <p:clrMapOvr>
    <a:masterClrMapping/>
  </p:clrMapOvr>
  <p:transition spd="slow">
    <p:zoom dir="in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A38C8D-649F-A930-B4B7-77148382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Web?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3DAFE2-A4E5-8C6D-44E4-17D17064E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484784"/>
            <a:ext cx="8215064" cy="4680520"/>
          </a:xfrm>
        </p:spPr>
        <p:txBody>
          <a:bodyPr/>
          <a:lstStyle/>
          <a:p>
            <a:r>
              <a:rPr lang="en-GB" b="0" i="0" dirty="0">
                <a:effectLst/>
                <a:latin typeface="Verdana" panose="020B0604030504040204" pitchFamily="34" charset="0"/>
              </a:rPr>
              <a:t>Web is the common name for the </a:t>
            </a:r>
            <a:r>
              <a:rPr lang="en-GB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World Wide Web.</a:t>
            </a:r>
            <a:r>
              <a:rPr lang="en-GB" b="0" i="0" dirty="0">
                <a:effectLst/>
                <a:latin typeface="Verdana" panose="020B0604030504040204" pitchFamily="34" charset="0"/>
              </a:rPr>
              <a:t> </a:t>
            </a:r>
          </a:p>
          <a:p>
            <a:r>
              <a:rPr lang="en-GB" b="0" i="0" dirty="0">
                <a:effectLst/>
                <a:latin typeface="Verdana" panose="020B0604030504040204" pitchFamily="34" charset="0"/>
              </a:rPr>
              <a:t>A subset of the </a:t>
            </a:r>
            <a:r>
              <a:rPr lang="en-GB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Internet</a:t>
            </a:r>
            <a:r>
              <a:rPr lang="en-GB" b="0" i="0" dirty="0">
                <a:effectLst/>
                <a:latin typeface="Verdana" panose="020B0604030504040204" pitchFamily="34" charset="0"/>
              </a:rPr>
              <a:t> consisting of the </a:t>
            </a:r>
            <a:r>
              <a:rPr lang="en-GB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web pages</a:t>
            </a:r>
            <a:r>
              <a:rPr lang="en-GB" b="0" i="0" dirty="0">
                <a:effectLst/>
                <a:latin typeface="Verdana" panose="020B0604030504040204" pitchFamily="34" charset="0"/>
              </a:rPr>
              <a:t> that can be accessed by a </a:t>
            </a:r>
            <a:r>
              <a:rPr lang="en-GB" b="0" i="0" dirty="0">
                <a:solidFill>
                  <a:srgbClr val="00B050"/>
                </a:solidFill>
                <a:effectLst/>
                <a:latin typeface="Verdana" panose="020B0604030504040204" pitchFamily="34" charset="0"/>
              </a:rPr>
              <a:t>Web browser</a:t>
            </a:r>
            <a:r>
              <a:rPr lang="en-GB" b="0" i="0" dirty="0">
                <a:effectLst/>
                <a:latin typeface="Verdana" panose="020B0604030504040204" pitchFamily="34" charset="0"/>
              </a:rPr>
              <a:t>. </a:t>
            </a:r>
          </a:p>
          <a:p>
            <a:r>
              <a:rPr lang="en-GB" b="0" i="0" dirty="0">
                <a:effectLst/>
                <a:latin typeface="Verdana" panose="020B0604030504040204" pitchFamily="34" charset="0"/>
              </a:rPr>
              <a:t>Web pages are formatted in a language called </a:t>
            </a:r>
            <a:r>
              <a:rPr lang="en-GB" b="0" i="0" dirty="0">
                <a:solidFill>
                  <a:srgbClr val="00B050"/>
                </a:solidFill>
                <a:effectLst/>
                <a:latin typeface="Verdana" panose="020B0604030504040204" pitchFamily="34" charset="0"/>
              </a:rPr>
              <a:t>Hypertext Markup Language (HTML).  </a:t>
            </a:r>
          </a:p>
          <a:p>
            <a:r>
              <a:rPr lang="en-GB" dirty="0">
                <a:latin typeface="Verdana" panose="020B0604030504040204" pitchFamily="34" charset="0"/>
              </a:rPr>
              <a:t>Browser is the interpreter of HTML, makes it visitable to human. </a:t>
            </a:r>
          </a:p>
          <a:p>
            <a:r>
              <a:rPr lang="en-GB" dirty="0">
                <a:latin typeface="Verdana" panose="020B0604030504040204" pitchFamily="34" charset="0"/>
              </a:rPr>
              <a:t>User click through pages on the Web via </a:t>
            </a:r>
            <a:r>
              <a:rPr lang="en-GB" dirty="0">
                <a:solidFill>
                  <a:srgbClr val="00B050"/>
                </a:solidFill>
                <a:latin typeface="Verdana" panose="020B0604030504040204" pitchFamily="34" charset="0"/>
              </a:rPr>
              <a:t>links</a:t>
            </a:r>
          </a:p>
          <a:p>
            <a:r>
              <a:rPr lang="en-GB" dirty="0">
                <a:solidFill>
                  <a:srgbClr val="002060"/>
                </a:solidFill>
                <a:latin typeface="Verdana" panose="020B0604030504040204" pitchFamily="34" charset="0"/>
              </a:rPr>
              <a:t>All Internet resources and users using the</a:t>
            </a:r>
            <a:r>
              <a:rPr lang="en-GB" dirty="0">
                <a:solidFill>
                  <a:srgbClr val="00B050"/>
                </a:solidFill>
                <a:latin typeface="Verdana" panose="020B0604030504040204" pitchFamily="34" charset="0"/>
              </a:rPr>
              <a:t> Hypertext Transfer Protocol (HTTP)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358D4-BE07-A533-1D94-95B3F28A2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882545"/>
      </p:ext>
    </p:extLst>
  </p:cSld>
  <p:clrMapOvr>
    <a:masterClrMapping/>
  </p:clrMapOvr>
  <p:transition spd="slow">
    <p:zoom dir="in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5A8F-719E-A078-1D22-2C4D354B7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Assume initial probability is 0.5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6F57E-A00D-CBA9-6EB7-475CD249E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31748D-91B5-6EC2-A178-8D6D7735C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163" y="1483866"/>
            <a:ext cx="7592485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75584"/>
      </p:ext>
    </p:extLst>
  </p:cSld>
  <p:clrMapOvr>
    <a:masterClrMapping/>
  </p:clrMapOvr>
  <p:transition spd="slow">
    <p:zoom dir="in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64014-4966-8263-E522-0A69B8E53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Formalised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8D4E53-3109-9B50-1EB6-D91E3928B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7584" y="1495291"/>
            <a:ext cx="7361268" cy="517915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26DC28-0915-C604-C5B7-933D00C6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8BD23B-D942-D972-8F20-272557C8F58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499992" y="3068960"/>
            <a:ext cx="720080" cy="360040"/>
          </a:xfrm>
          <a:prstGeom prst="straightConnector1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18E34F8-73B5-3903-EB93-2A6DC745DD80}"/>
              </a:ext>
            </a:extLst>
          </p:cNvPr>
          <p:cNvCxnSpPr>
            <a:cxnSpLocks/>
          </p:cNvCxnSpPr>
          <p:nvPr/>
        </p:nvCxnSpPr>
        <p:spPr bwMode="auto">
          <a:xfrm flipH="1">
            <a:off x="4499992" y="3429000"/>
            <a:ext cx="720080" cy="0"/>
          </a:xfrm>
          <a:prstGeom prst="straightConnector1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947366038"/>
      </p:ext>
    </p:extLst>
  </p:cSld>
  <p:clrMapOvr>
    <a:masterClrMapping/>
  </p:clrMapOvr>
  <p:transition spd="slow">
    <p:zoom dir="in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BA9B-F574-419D-84A0-F7AF6D1D1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compute the steady state vector?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F9AC3A-84EF-1481-626E-4C160552E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6251" y="1557338"/>
            <a:ext cx="8053385" cy="46799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2025A6-5155-D258-16E6-3BDC5E49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FB37E4-9B9E-A78C-E4AB-1F203DF7F848}"/>
              </a:ext>
            </a:extLst>
          </p:cNvPr>
          <p:cNvSpPr txBox="1"/>
          <p:nvPr/>
        </p:nvSpPr>
        <p:spPr>
          <a:xfrm>
            <a:off x="899592" y="1269862"/>
            <a:ext cx="79208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hlinkClick r:id="rId4"/>
              </a:rPr>
              <a:t>https://www.youtube.com/watch?v=kSmQbVxqOJc</a:t>
            </a:r>
            <a:endParaRPr lang="en-GB" sz="1600" dirty="0"/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750726713"/>
      </p:ext>
    </p:extLst>
  </p:cSld>
  <p:clrMapOvr>
    <a:masterClrMapping/>
  </p:clrMapOvr>
  <p:transition spd="slow">
    <p:zoom dir="in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8B58-5AD8-3BEE-8BF2-5CBDC9A18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83555"/>
            <a:ext cx="7927032" cy="685800"/>
          </a:xfrm>
        </p:spPr>
        <p:txBody>
          <a:bodyPr/>
          <a:lstStyle/>
          <a:p>
            <a:r>
              <a:rPr lang="en-GB" sz="3200" dirty="0"/>
              <a:t>One way of computing the PageRank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BCE8EBB-1C0B-4715-2067-3401FA030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72400" y="257360"/>
            <a:ext cx="433177" cy="53819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EC7CE-991F-24D7-550F-397F40EEC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14DA64-2B97-83D7-50D8-F293615B52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7544" y="1431976"/>
            <a:ext cx="8351912" cy="487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69831"/>
      </p:ext>
    </p:extLst>
  </p:cSld>
  <p:clrMapOvr>
    <a:masterClrMapping/>
  </p:clrMapOvr>
  <p:transition spd="slow">
    <p:zoom dir="in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A11E5-7C46-3FDD-FD9A-07AB88F17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40" y="260648"/>
            <a:ext cx="7422976" cy="685800"/>
          </a:xfrm>
        </p:spPr>
        <p:txBody>
          <a:bodyPr/>
          <a:lstStyle/>
          <a:p>
            <a:r>
              <a:rPr lang="en-GB" dirty="0"/>
              <a:t>Another Example (power method)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DD5295-C5B2-0C04-45E3-A785570BC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9238" y="1484688"/>
            <a:ext cx="6605523" cy="480292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FB810-9D92-22F6-1F72-95A060FFA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89474"/>
      </p:ext>
    </p:extLst>
  </p:cSld>
  <p:clrMapOvr>
    <a:masterClrMapping/>
  </p:clrMapOvr>
  <p:transition spd="slow">
    <p:zoom dir="in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29F00-5B7E-747C-8A85-C7EB30CF1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PageRank Summary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3E5793-F39A-C1E2-9B66-CAF77D202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4572" y="1355945"/>
            <a:ext cx="7721776" cy="437731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E2E3FA-D79D-30A1-4C70-73C77E9C8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742352"/>
      </p:ext>
    </p:extLst>
  </p:cSld>
  <p:clrMapOvr>
    <a:masterClrMapping/>
  </p:clrMapOvr>
  <p:transition spd="slow">
    <p:zoom dir="in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7D568-362B-6F05-38C9-DF97AC3F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Complete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2EE6C5-B2F2-3AF4-47C9-15A45048F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63688" y="1495621"/>
            <a:ext cx="6172496" cy="481258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BBA8E2-4170-7598-7CC2-F2BA01881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482529"/>
      </p:ext>
    </p:extLst>
  </p:cSld>
  <p:clrMapOvr>
    <a:masterClrMapping/>
  </p:clrMapOvr>
  <p:transition spd="slow">
    <p:zoom dir="in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A729D-7503-A8F5-3160-2F8F2A0BA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4" y="373856"/>
            <a:ext cx="7422976" cy="685800"/>
          </a:xfrm>
        </p:spPr>
        <p:txBody>
          <a:bodyPr/>
          <a:lstStyle/>
          <a:p>
            <a:r>
              <a:rPr lang="en-GB" sz="3200" dirty="0"/>
              <a:t>Step 1. Calculate Transition Matrix P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6492BB-865C-EF52-9B47-3BE37D57D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7624" y="1571366"/>
            <a:ext cx="6963747" cy="371526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793FAB-6E67-8970-0B6E-1E77089F4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9684"/>
      </p:ext>
    </p:extLst>
  </p:cSld>
  <p:clrMapOvr>
    <a:masterClrMapping/>
  </p:clrMapOvr>
  <p:transition spd="slow">
    <p:zoom dir="in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8398-7DAD-A124-EBF0-7C90037E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2. Add teleporting into P 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B4856B-C2AC-EAD5-697E-3C476C2FF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4103" y="1475267"/>
            <a:ext cx="7540724" cy="390746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D00D4E-B8B2-59F8-D57A-A44C2F95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8022"/>
      </p:ext>
    </p:extLst>
  </p:cSld>
  <p:clrMapOvr>
    <a:masterClrMapping/>
  </p:clrMapOvr>
  <p:transition spd="slow">
    <p:zoom dir="in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432DB-F6A3-CA61-F11D-08F0A9E21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373856"/>
            <a:ext cx="7711008" cy="685800"/>
          </a:xfrm>
        </p:spPr>
        <p:txBody>
          <a:bodyPr/>
          <a:lstStyle/>
          <a:p>
            <a:r>
              <a:rPr lang="en-GB" dirty="0"/>
              <a:t>Step 3. Calculate          Using Power 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F8693B-80BD-151C-704A-D3890F6BA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2040" y="225992"/>
            <a:ext cx="835566" cy="57625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1E548-8709-24BF-D641-4F4C514F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A092F8-E507-8976-9153-F62879956B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785" y="1982625"/>
            <a:ext cx="9126224" cy="243874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0C5B9E-5154-2B86-E513-EA287B25968E}"/>
              </a:ext>
            </a:extLst>
          </p:cNvPr>
          <p:cNvSpPr/>
          <p:nvPr/>
        </p:nvSpPr>
        <p:spPr bwMode="auto">
          <a:xfrm>
            <a:off x="7812360" y="1988840"/>
            <a:ext cx="504056" cy="2232248"/>
          </a:xfrm>
          <a:prstGeom prst="roundRect">
            <a:avLst/>
          </a:prstGeom>
          <a:solidFill>
            <a:srgbClr val="EAEAEA">
              <a:alpha val="16863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0982D4-D1A8-37B7-E67D-46A2874CB6AB}"/>
              </a:ext>
            </a:extLst>
          </p:cNvPr>
          <p:cNvSpPr/>
          <p:nvPr/>
        </p:nvSpPr>
        <p:spPr bwMode="auto">
          <a:xfrm>
            <a:off x="8484684" y="2007293"/>
            <a:ext cx="504056" cy="2232248"/>
          </a:xfrm>
          <a:prstGeom prst="roundRect">
            <a:avLst/>
          </a:prstGeom>
          <a:solidFill>
            <a:srgbClr val="FF3300">
              <a:alpha val="16863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3BA260-006F-5CC3-DC69-397CF14E8DDD}"/>
              </a:ext>
            </a:extLst>
          </p:cNvPr>
          <p:cNvSpPr txBox="1"/>
          <p:nvPr/>
        </p:nvSpPr>
        <p:spPr>
          <a:xfrm>
            <a:off x="467544" y="4531118"/>
            <a:ext cx="56886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Convergency achieved at 12! </a:t>
            </a:r>
          </a:p>
        </p:txBody>
      </p:sp>
    </p:spTree>
    <p:extLst>
      <p:ext uri="{BB962C8B-B14F-4D97-AF65-F5344CB8AC3E}">
        <p14:creationId xmlns:p14="http://schemas.microsoft.com/office/powerpoint/2010/main" val="1936619910"/>
      </p:ext>
    </p:extLst>
  </p:cSld>
  <p:clrMapOvr>
    <a:masterClrMapping/>
  </p:clrMapOvr>
  <p:transition spd="slow">
    <p:zoom dir="in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C4A68-B092-86B7-26C3-0D83D6F8C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as a Bowtie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5AD29D-63D7-C43F-A102-CEAE5F8E9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484784"/>
            <a:ext cx="8215312" cy="420806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F91E5-503F-12F9-88FD-F74F81306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8118"/>
      </p:ext>
    </p:extLst>
  </p:cSld>
  <p:clrMapOvr>
    <a:masterClrMapping/>
  </p:clrMapOvr>
  <p:transition spd="slow">
    <p:zoom dir="in"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D62E1-2B35-C55F-78A6-E54CEDB87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C5B77B-2C5B-048B-F1F9-75892DA45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2138" y="1484784"/>
            <a:ext cx="6688695" cy="46799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C5EC5-80B3-55ED-C24E-FB4DFBDD0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527489"/>
      </p:ext>
    </p:extLst>
  </p:cSld>
  <p:clrMapOvr>
    <a:masterClrMapping/>
  </p:clrMapOvr>
  <p:transition spd="slow">
    <p:zoom dir="in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906AD-3838-E4F8-9898-9AD712F7B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PageRank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A92F5-470E-3C76-A14D-890610EB7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344228"/>
            <a:ext cx="8215064" cy="4680520"/>
          </a:xfrm>
        </p:spPr>
        <p:txBody>
          <a:bodyPr/>
          <a:lstStyle/>
          <a:p>
            <a:r>
              <a:rPr lang="en-GB" dirty="0"/>
              <a:t>Real surfers are not random surfers.</a:t>
            </a:r>
          </a:p>
          <a:p>
            <a:pPr lvl="1"/>
            <a:r>
              <a:rPr lang="en-GB" dirty="0"/>
              <a:t>Examples of non-random surfing: back button, short vs. long paths, bookmarks, directories – and search! </a:t>
            </a:r>
          </a:p>
          <a:p>
            <a:pPr lvl="1"/>
            <a:r>
              <a:rPr lang="en-GB" dirty="0"/>
              <a:t>→ Markov model is not a good model of surfing. </a:t>
            </a:r>
          </a:p>
          <a:p>
            <a:pPr lvl="1"/>
            <a:r>
              <a:rPr lang="en-GB" dirty="0"/>
              <a:t>But it’s good enough as a model for our purposes. </a:t>
            </a:r>
          </a:p>
          <a:p>
            <a:pPr marL="255588" indent="-342900"/>
            <a:r>
              <a:rPr lang="en-GB" dirty="0"/>
              <a:t>Simple PageRank ranking (as described on previous slide) produces bad results for many pages. </a:t>
            </a:r>
          </a:p>
          <a:p>
            <a:pPr marL="1016000" lvl="1" indent="-342900"/>
            <a:r>
              <a:rPr lang="en-GB" dirty="0"/>
              <a:t>Consider the query “video </a:t>
            </a:r>
            <a:r>
              <a:rPr lang="en-GB" dirty="0" err="1"/>
              <a:t>service”.The</a:t>
            </a:r>
            <a:r>
              <a:rPr lang="en-GB" dirty="0"/>
              <a:t> Yahoo home page (</a:t>
            </a:r>
            <a:r>
              <a:rPr lang="en-GB" dirty="0" err="1"/>
              <a:t>i</a:t>
            </a:r>
            <a:r>
              <a:rPr lang="en-GB" dirty="0"/>
              <a:t>) has a very high PageRank and (ii) contains both video and service. If we rank all Boolean hits according to PageRank, then the Yahoo home page would be top-ranked. </a:t>
            </a:r>
          </a:p>
          <a:p>
            <a:pPr marL="1016000" lvl="1" indent="-342900"/>
            <a:r>
              <a:rPr lang="en-GB" dirty="0"/>
              <a:t>Clearly not desirable </a:t>
            </a:r>
          </a:p>
          <a:p>
            <a:pPr marL="255588" indent="-342900"/>
            <a:r>
              <a:rPr lang="en-GB" dirty="0"/>
              <a:t>In practice: rank according to weighted combination of raw text match, anchor text match, PageRank &amp; other factors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46EE8-5514-A3CE-6D5A-43C79F26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91621"/>
      </p:ext>
    </p:extLst>
  </p:cSld>
  <p:clrMapOvr>
    <a:masterClrMapping/>
  </p:clrMapOvr>
  <p:transition spd="slow">
    <p:zoom dir="in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CBB37-967C-0CCC-EDC7-51010C1BF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important is PageRank?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DC859-09DD-F89D-E62A-CF693A786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268760"/>
            <a:ext cx="8215064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Frequent claim: PageRank is the most important component of web ranking. The reality:</a:t>
            </a:r>
          </a:p>
          <a:p>
            <a:r>
              <a:rPr lang="en-GB" dirty="0"/>
              <a:t>There are several components that are at least as important: e.g., anchor text, phrases, proximity, tiered indexes . . . </a:t>
            </a:r>
          </a:p>
          <a:p>
            <a:r>
              <a:rPr lang="en-GB" dirty="0"/>
              <a:t>Rumour has it that PageRank in its original form (as presented here) now has a negligible impact on ranking </a:t>
            </a:r>
          </a:p>
          <a:p>
            <a:r>
              <a:rPr lang="en-GB" dirty="0"/>
              <a:t>However, </a:t>
            </a:r>
            <a:r>
              <a:rPr lang="en-GB" dirty="0">
                <a:solidFill>
                  <a:srgbClr val="FF0000"/>
                </a:solidFill>
              </a:rPr>
              <a:t>variants</a:t>
            </a:r>
            <a:r>
              <a:rPr lang="en-GB" dirty="0"/>
              <a:t> of a page’s PageRank are still an essential part of ranking. </a:t>
            </a:r>
          </a:p>
          <a:p>
            <a:pPr marL="0" indent="0">
              <a:buNone/>
            </a:pPr>
            <a:r>
              <a:rPr lang="en-GB" dirty="0"/>
              <a:t>Google’s official description of PageRank: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6F8C6-49A7-6248-137D-0469AB959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34F489-5EB4-6052-EAF2-38928FC58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75" y="4938569"/>
            <a:ext cx="7704856" cy="153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87748"/>
      </p:ext>
    </p:extLst>
  </p:cSld>
  <p:clrMapOvr>
    <a:masterClrMapping/>
  </p:clrMapOvr>
  <p:transition spd="slow">
    <p:zoom dir="in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628800"/>
            <a:ext cx="7999040" cy="4392488"/>
          </a:xfrm>
        </p:spPr>
        <p:txBody>
          <a:bodyPr/>
          <a:lstStyle/>
          <a:p>
            <a:r>
              <a:rPr lang="en-US" dirty="0"/>
              <a:t>What is characters of Web in terms of large document repository in comparison with the conventional IS?</a:t>
            </a:r>
          </a:p>
          <a:p>
            <a:r>
              <a:rPr lang="en-US" dirty="0"/>
              <a:t>Why Link is important?</a:t>
            </a:r>
          </a:p>
          <a:p>
            <a:r>
              <a:rPr lang="en-US" dirty="0"/>
              <a:t>What efforts Google did for using Hypertext (anchor and links)?</a:t>
            </a:r>
          </a:p>
          <a:p>
            <a:r>
              <a:rPr lang="en-GB" dirty="0">
                <a:solidFill>
                  <a:srgbClr val="00B050"/>
                </a:solidFill>
              </a:rPr>
              <a:t>What properties must hold of the web graph for the long-term visit rate to be well defined? </a:t>
            </a:r>
          </a:p>
          <a:p>
            <a:r>
              <a:rPr lang="en-US" dirty="0"/>
              <a:t>What is Teleporting in the Random walk model? Why is it important?</a:t>
            </a:r>
          </a:p>
          <a:p>
            <a:r>
              <a:rPr lang="en-US" dirty="0"/>
              <a:t>How to calculate PageRank with page links and </a:t>
            </a:r>
            <a:r>
              <a:rPr lang="en-GB" dirty="0"/>
              <a:t>the transition probability matrix P?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FF16-C235-4C66-8398-94E36EA6C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</p:cSld>
  <p:clrMapOvr>
    <a:masterClrMapping/>
  </p:clrMapOvr>
  <p:transition spd="slow">
    <p:zoom dir="in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7A310-BD12-3520-6217-C30E4758C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Taxonomy of web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527AE-2EF8-FA2C-CB1D-6ECB386ED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"need behind the query" is often not informational ONLY in nature.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Navigational: </a:t>
            </a:r>
            <a:r>
              <a:rPr lang="en-GB" sz="2800" dirty="0"/>
              <a:t>Aim is to reach a particular site 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Informational:</a:t>
            </a:r>
            <a:r>
              <a:rPr lang="en-GB" sz="2800" dirty="0"/>
              <a:t> Acquire some information present on a web site 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Transactional:</a:t>
            </a:r>
            <a:r>
              <a:rPr lang="en-GB" sz="2800" dirty="0"/>
              <a:t> Find web pages where some further interaction will happen (e.g., shopping) 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Resource:</a:t>
            </a:r>
            <a:r>
              <a:rPr lang="en-GB" sz="2800" dirty="0"/>
              <a:t> To get access to some online resource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EEC220-F87F-47C6-98D5-847BA502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299127"/>
      </p:ext>
    </p:extLst>
  </p:cSld>
  <p:clrMapOvr>
    <a:masterClrMapping/>
  </p:clrMapOvr>
  <p:transition spd="slow">
    <p:zoom dir="in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0C7C1-00AE-1E23-BDD1-BE22D4A6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The  Search Behaviours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EAC3-F835-6CB4-A8C2-F81F247C1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2299269"/>
            <a:ext cx="8424936" cy="2808312"/>
          </a:xfrm>
        </p:spPr>
        <p:txBody>
          <a:bodyPr/>
          <a:lstStyle/>
          <a:p>
            <a:r>
              <a:rPr lang="en-GB" sz="2800" b="1" dirty="0">
                <a:solidFill>
                  <a:srgbClr val="C00000"/>
                </a:solidFill>
              </a:rPr>
              <a:t>Surfing:</a:t>
            </a:r>
            <a:r>
              <a:rPr lang="en-GB" sz="2800" dirty="0"/>
              <a:t> Following links in a rather unsystematic way ("leisure surfing")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Browsing:</a:t>
            </a:r>
            <a:r>
              <a:rPr lang="en-GB" sz="2800" dirty="0"/>
              <a:t> Following links systematically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Searching:</a:t>
            </a:r>
            <a:r>
              <a:rPr lang="en-GB" sz="2800" dirty="0"/>
              <a:t> Query-based document access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8A0D68-092C-7E6C-1D68-FC6C1F211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CIS041-3 Advanced Information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91302"/>
      </p:ext>
    </p:extLst>
  </p:cSld>
  <p:clrMapOvr>
    <a:masterClrMapping/>
  </p:clrMapOvr>
  <p:transition spd="slow">
    <p:zoom dir="in"/>
  </p:transition>
</p:sld>
</file>

<file path=ppt/theme/theme1.xml><?xml version="1.0" encoding="utf-8"?>
<a:theme xmlns:a="http://schemas.openxmlformats.org/drawingml/2006/main" name="NSIA Presentation Template">
  <a:themeElements>
    <a:clrScheme name="NSIA Presentation Template 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66"/>
      </a:accent1>
      <a:accent2>
        <a:srgbClr val="0000FF"/>
      </a:accent2>
      <a:accent3>
        <a:srgbClr val="FFFFFF"/>
      </a:accent3>
      <a:accent4>
        <a:srgbClr val="000000"/>
      </a:accent4>
      <a:accent5>
        <a:srgbClr val="FFE2B8"/>
      </a:accent5>
      <a:accent6>
        <a:srgbClr val="0000E7"/>
      </a:accent6>
      <a:hlink>
        <a:srgbClr val="CC00CC"/>
      </a:hlink>
      <a:folHlink>
        <a:srgbClr val="C0C0C0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NSIA Presentatio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SIA Presentation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SIA Presentation Template">
  <a:themeElements>
    <a:clrScheme name="NSIA Presentation Template 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66"/>
      </a:accent1>
      <a:accent2>
        <a:srgbClr val="0000FF"/>
      </a:accent2>
      <a:accent3>
        <a:srgbClr val="FFFFFF"/>
      </a:accent3>
      <a:accent4>
        <a:srgbClr val="000000"/>
      </a:accent4>
      <a:accent5>
        <a:srgbClr val="FFE2B8"/>
      </a:accent5>
      <a:accent6>
        <a:srgbClr val="0000E7"/>
      </a:accent6>
      <a:hlink>
        <a:srgbClr val="CC00CC"/>
      </a:hlink>
      <a:folHlink>
        <a:srgbClr val="C0C0C0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NSIA Presentatio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SIA Presentation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SIA Presentation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57475A0A79F24CA5D55CFCBBC36D20" ma:contentTypeVersion="11" ma:contentTypeDescription="Create a new document." ma:contentTypeScope="" ma:versionID="0c65e98f4308e0a4c8a8fb9e68fc32ea">
  <xsd:schema xmlns:xsd="http://www.w3.org/2001/XMLSchema" xmlns:xs="http://www.w3.org/2001/XMLSchema" xmlns:p="http://schemas.microsoft.com/office/2006/metadata/properties" xmlns:ns3="4a99f96f-14cd-4604-a474-9aba890bf184" xmlns:ns4="d7c0ddaa-517f-42a8-bf6f-671cae6167ed" targetNamespace="http://schemas.microsoft.com/office/2006/metadata/properties" ma:root="true" ma:fieldsID="5630bdc36f68965d0e52aad5a59374c3" ns3:_="" ns4:_="">
    <xsd:import namespace="4a99f96f-14cd-4604-a474-9aba890bf184"/>
    <xsd:import namespace="d7c0ddaa-517f-42a8-bf6f-671cae6167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99f96f-14cd-4604-a474-9aba890bf1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c0ddaa-517f-42a8-bf6f-671cae6167e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942470-586D-42F2-AF1E-DA44743203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99f96f-14cd-4604-a474-9aba890bf184"/>
    <ds:schemaRef ds:uri="d7c0ddaa-517f-42a8-bf6f-671cae6167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DA46CC5-244B-4740-AC0C-999172143E2D}">
  <ds:schemaRefs>
    <ds:schemaRef ds:uri="4a99f96f-14cd-4604-a474-9aba890bf184"/>
    <ds:schemaRef ds:uri="d7c0ddaa-517f-42a8-bf6f-671cae6167ed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268F4A1-A92B-4425-A08A-8ACFF4BC7C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E:\Program Files\Microsoft Office\Templates\NSIA Presentation Template.pot</Template>
  <TotalTime>13448</TotalTime>
  <Words>3181</Words>
  <Application>Microsoft Office PowerPoint</Application>
  <PresentationFormat>On-screen Show (4:3)</PresentationFormat>
  <Paragraphs>331</Paragraphs>
  <Slides>73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73</vt:i4>
      </vt:variant>
    </vt:vector>
  </HeadingPairs>
  <TitlesOfParts>
    <vt:vector size="84" baseType="lpstr">
      <vt:lpstr>CG Times</vt:lpstr>
      <vt:lpstr>Arial</vt:lpstr>
      <vt:lpstr>Calibri</vt:lpstr>
      <vt:lpstr>Cambria</vt:lpstr>
      <vt:lpstr>Lora</vt:lpstr>
      <vt:lpstr>Roboto</vt:lpstr>
      <vt:lpstr>Tahoma</vt:lpstr>
      <vt:lpstr>Times New Roman</vt:lpstr>
      <vt:lpstr>Verdana</vt:lpstr>
      <vt:lpstr>NSIA Presentation Template</vt:lpstr>
      <vt:lpstr>1_NSIA Presentation Template</vt:lpstr>
      <vt:lpstr>PowerPoint Presentation</vt:lpstr>
      <vt:lpstr>What we have learnt</vt:lpstr>
      <vt:lpstr>Outline</vt:lpstr>
      <vt:lpstr>Web Information Retrieval</vt:lpstr>
      <vt:lpstr>Two ways of IR (lecture2) </vt:lpstr>
      <vt:lpstr>What is Web?</vt:lpstr>
      <vt:lpstr>Web as a Bowtie Structure</vt:lpstr>
      <vt:lpstr>Taxonomy of web search</vt:lpstr>
      <vt:lpstr>The  Search Behaviours</vt:lpstr>
      <vt:lpstr>Browsing</vt:lpstr>
      <vt:lpstr>Hierarchical Category Scheme Example  Yahoo! Computers &amp; Internet</vt:lpstr>
      <vt:lpstr>Hierarchical Category Scheme Example DMOZ</vt:lpstr>
      <vt:lpstr>The problem</vt:lpstr>
      <vt:lpstr>Browsing Advantages and Disadvantages</vt:lpstr>
      <vt:lpstr>Searching</vt:lpstr>
      <vt:lpstr>Anatomy of a Web search Engine</vt:lpstr>
      <vt:lpstr>A web search engine</vt:lpstr>
      <vt:lpstr>Web Search Engine Components</vt:lpstr>
      <vt:lpstr>Google High Level Architecture [Brin and Page, 1998] </vt:lpstr>
      <vt:lpstr>Google Architecture: Components</vt:lpstr>
      <vt:lpstr>Google Architecture: Components</vt:lpstr>
      <vt:lpstr>Google Architecture: Components</vt:lpstr>
      <vt:lpstr>Google Architecture: Components</vt:lpstr>
      <vt:lpstr>Web Crawler</vt:lpstr>
      <vt:lpstr>Google Hit Types</vt:lpstr>
      <vt:lpstr>Examples of Google Hits</vt:lpstr>
      <vt:lpstr>The Purposes of the Hits</vt:lpstr>
      <vt:lpstr>Google Secret</vt:lpstr>
      <vt:lpstr>Google’s Success</vt:lpstr>
      <vt:lpstr>PageRank</vt:lpstr>
      <vt:lpstr>Web page is different to document</vt:lpstr>
      <vt:lpstr>Performing a link analysis</vt:lpstr>
      <vt:lpstr>The web as a directed graph</vt:lpstr>
      <vt:lpstr>PageRank based on Links [Page et al., 1998]</vt:lpstr>
      <vt:lpstr>Google bombs</vt:lpstr>
      <vt:lpstr>A historic google bomb</vt:lpstr>
      <vt:lpstr>Importance of Anchor text</vt:lpstr>
      <vt:lpstr>Anchor text containing IBM  and pointing to www.ibm.com</vt:lpstr>
      <vt:lpstr>Origins of PageRank based on Anchor:  Citation Analysis</vt:lpstr>
      <vt:lpstr>PageRank with anchor text</vt:lpstr>
      <vt:lpstr>Random walk and Long-term visit rate (graph theory)</vt:lpstr>
      <vt:lpstr>Model behind PageRank: Random walk</vt:lpstr>
      <vt:lpstr>Formalisation of random walk: Markov chains</vt:lpstr>
      <vt:lpstr>Example web graph</vt:lpstr>
      <vt:lpstr>Link matrix for example</vt:lpstr>
      <vt:lpstr>Transition probability matrix P for example (with equiprobably)</vt:lpstr>
      <vt:lpstr>Long-term visit rate</vt:lpstr>
      <vt:lpstr>Dead ends</vt:lpstr>
      <vt:lpstr>Teleporting – to get us out of dead ends</vt:lpstr>
      <vt:lpstr>Result of teleporting</vt:lpstr>
      <vt:lpstr>Ergodic Markov chains</vt:lpstr>
      <vt:lpstr>Ergodic Markov chains</vt:lpstr>
      <vt:lpstr>Where we are</vt:lpstr>
      <vt:lpstr>PageRank Calculation With Probability vector    </vt:lpstr>
      <vt:lpstr>Formalization of “visit”: Probability vector</vt:lpstr>
      <vt:lpstr>Change in probability vector</vt:lpstr>
      <vt:lpstr>Steady state in vector notation</vt:lpstr>
      <vt:lpstr>Example</vt:lpstr>
      <vt:lpstr>PageRank</vt:lpstr>
      <vt:lpstr>Assume initial probability is 0.5</vt:lpstr>
      <vt:lpstr>Formalised Expression</vt:lpstr>
      <vt:lpstr>How do we compute the steady state vector?</vt:lpstr>
      <vt:lpstr>One way of computing the PageRank </vt:lpstr>
      <vt:lpstr>Another Example (power method)</vt:lpstr>
      <vt:lpstr>PageRank Summary</vt:lpstr>
      <vt:lpstr>A Complete Example</vt:lpstr>
      <vt:lpstr>Step 1. Calculate Transition Matrix P </vt:lpstr>
      <vt:lpstr>Step 2. Add teleporting into P  </vt:lpstr>
      <vt:lpstr>Step 3. Calculate          Using Power method</vt:lpstr>
      <vt:lpstr>Analysis</vt:lpstr>
      <vt:lpstr>PageRank issues</vt:lpstr>
      <vt:lpstr>How important is PageRank? </vt:lpstr>
      <vt:lpstr>Review</vt:lpstr>
    </vt:vector>
  </TitlesOfParts>
  <Manager/>
  <Company>University of Bedfordshire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Modelling and Management</dc:title>
  <dc:subject/>
  <dc:creator>Ingo Frommholz</dc:creator>
  <cp:keywords/>
  <dc:description/>
  <cp:lastModifiedBy>Gangmin Li</cp:lastModifiedBy>
  <cp:revision>319</cp:revision>
  <cp:lastPrinted>2002-04-12T08:30:10Z</cp:lastPrinted>
  <dcterms:created xsi:type="dcterms:W3CDTF">2002-04-12T08:02:31Z</dcterms:created>
  <dcterms:modified xsi:type="dcterms:W3CDTF">2022-10-28T11:13:28Z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0x010100DE57475A0A79F24CA5D55CFCBBC36D20</vt:lpwstr>
  </property>
</Properties>
</file>